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0" r:id="rId4"/>
  </p:sldMasterIdLst>
  <p:handoutMasterIdLst>
    <p:handoutMasterId r:id="rId38"/>
  </p:handoutMasterIdLst>
  <p:sldIdLst>
    <p:sldId id="321" r:id="rId5"/>
    <p:sldId id="257" r:id="rId6"/>
    <p:sldId id="265" r:id="rId7"/>
    <p:sldId id="311" r:id="rId8"/>
    <p:sldId id="309" r:id="rId9"/>
    <p:sldId id="303" r:id="rId10"/>
    <p:sldId id="296" r:id="rId11"/>
    <p:sldId id="300" r:id="rId12"/>
    <p:sldId id="326" r:id="rId13"/>
    <p:sldId id="293" r:id="rId14"/>
    <p:sldId id="305" r:id="rId15"/>
    <p:sldId id="298" r:id="rId16"/>
    <p:sldId id="266" r:id="rId17"/>
    <p:sldId id="267" r:id="rId18"/>
    <p:sldId id="315" r:id="rId19"/>
    <p:sldId id="264" r:id="rId20"/>
    <p:sldId id="270" r:id="rId21"/>
    <p:sldId id="258" r:id="rId22"/>
    <p:sldId id="268" r:id="rId23"/>
    <p:sldId id="276" r:id="rId24"/>
    <p:sldId id="277" r:id="rId25"/>
    <p:sldId id="273" r:id="rId26"/>
    <p:sldId id="278" r:id="rId27"/>
    <p:sldId id="260" r:id="rId28"/>
    <p:sldId id="308" r:id="rId29"/>
    <p:sldId id="283" r:id="rId30"/>
    <p:sldId id="282" r:id="rId31"/>
    <p:sldId id="261" r:id="rId32"/>
    <p:sldId id="284" r:id="rId33"/>
    <p:sldId id="291" r:id="rId34"/>
    <p:sldId id="262" r:id="rId35"/>
    <p:sldId id="319" r:id="rId36"/>
    <p:sldId id="325" r:id="rId37"/>
  </p:sldIdLst>
  <p:sldSz cx="9144000" cy="6858000" type="screen4x3"/>
  <p:notesSz cx="6797675" cy="9928225"/>
  <p:custDataLst>
    <p:tags r:id="rId39"/>
  </p:custDataLst>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60">
          <p15:clr>
            <a:srgbClr val="A4A3A4"/>
          </p15:clr>
        </p15:guide>
        <p15:guide id="2" pos="28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000000"/>
    <a:srgbClr val="6699FF"/>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40" dt="2026-09-19T21:49:28.010"/>
    <p1510:client id="{AED142ED-2B2F-4493-CC81-A8DCB1807239}" v="2" dt="2026-09-21T08:17:11.2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7653" autoAdjust="0"/>
    <p:restoredTop sz="94660"/>
  </p:normalViewPr>
  <p:slideViewPr>
    <p:cSldViewPr>
      <p:cViewPr varScale="1">
        <p:scale>
          <a:sx n="81" d="100"/>
          <a:sy n="81" d="100"/>
        </p:scale>
        <p:origin x="917" y="62"/>
      </p:cViewPr>
      <p:guideLst>
        <p:guide orient="horz" pos="2160"/>
        <p:guide pos="2880"/>
      </p:guideLst>
    </p:cSldViewPr>
  </p:slideViewPr>
  <p:notesTextViewPr>
    <p:cViewPr>
      <p:scale>
        <a:sx n="100" d="100"/>
        <a:sy n="100" d="100"/>
      </p:scale>
      <p:origin x="0" y="0"/>
    </p:cViewPr>
  </p:notesTextViewPr>
  <p:notesViewPr>
    <p:cSldViewPr>
      <p:cViewPr>
        <p:scale>
          <a:sx n="10" d="100"/>
          <a:sy n="10" d="100"/>
        </p:scale>
        <p:origin x="-102" y="-26"/>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gs" Target="tags/tag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Berry" userId="S::hberry@shardlow.derbyshire.sch.uk::fde59c12-fdf4-4776-9896-988a3930636f" providerId="AD" clId="Web-{00000000-0000-0000-0000-000000000000}"/>
    <pc:docChg chg="modSld">
      <pc:chgData name="Helen Berry" userId="S::hberry@shardlow.derbyshire.sch.uk::fde59c12-fdf4-4776-9896-988a3930636f" providerId="AD" clId="Web-{00000000-0000-0000-0000-000000000000}" dt="2026-09-19T21:49:28.010" v="39" actId="14100"/>
      <pc:docMkLst>
        <pc:docMk/>
      </pc:docMkLst>
      <pc:sldChg chg="modSp">
        <pc:chgData name="Helen Berry" userId="S::hberry@shardlow.derbyshire.sch.uk::fde59c12-fdf4-4776-9896-988a3930636f" providerId="AD" clId="Web-{00000000-0000-0000-0000-000000000000}" dt="2026-09-19T21:45:20.865" v="16" actId="20577"/>
        <pc:sldMkLst>
          <pc:docMk/>
          <pc:sldMk cId="0" sldId="257"/>
        </pc:sldMkLst>
        <pc:spChg chg="mod">
          <ac:chgData name="Helen Berry" userId="S::hberry@shardlow.derbyshire.sch.uk::fde59c12-fdf4-4776-9896-988a3930636f" providerId="AD" clId="Web-{00000000-0000-0000-0000-000000000000}" dt="2026-09-19T21:45:20.865" v="16" actId="20577"/>
          <ac:spMkLst>
            <pc:docMk/>
            <pc:sldMk cId="0" sldId="257"/>
            <ac:spMk id="5124" creationId="{24BFE11B-1319-B4AF-FC7F-C1AF6CB6F073}"/>
          </ac:spMkLst>
        </pc:spChg>
        <pc:spChg chg="mod">
          <ac:chgData name="Helen Berry" userId="S::hberry@shardlow.derbyshire.sch.uk::fde59c12-fdf4-4776-9896-988a3930636f" providerId="AD" clId="Web-{00000000-0000-0000-0000-000000000000}" dt="2026-09-19T21:45:07.239" v="13" actId="20577"/>
          <ac:spMkLst>
            <pc:docMk/>
            <pc:sldMk cId="0" sldId="257"/>
            <ac:spMk id="5125" creationId="{FFF7B08E-FB8F-9DF7-11A8-BF88B2CC7357}"/>
          </ac:spMkLst>
        </pc:spChg>
        <pc:spChg chg="mod">
          <ac:chgData name="Helen Berry" userId="S::hberry@shardlow.derbyshire.sch.uk::fde59c12-fdf4-4776-9896-988a3930636f" providerId="AD" clId="Web-{00000000-0000-0000-0000-000000000000}" dt="2026-09-19T21:44:45.706" v="10" actId="20577"/>
          <ac:spMkLst>
            <pc:docMk/>
            <pc:sldMk cId="0" sldId="257"/>
            <ac:spMk id="5126" creationId="{ADFE4142-57E8-8892-A01D-B51F71447A91}"/>
          </ac:spMkLst>
        </pc:spChg>
        <pc:spChg chg="mod">
          <ac:chgData name="Helen Berry" userId="S::hberry@shardlow.derbyshire.sch.uk::fde59c12-fdf4-4776-9896-988a3930636f" providerId="AD" clId="Web-{00000000-0000-0000-0000-000000000000}" dt="2026-09-19T21:44:37.331" v="8" actId="20577"/>
          <ac:spMkLst>
            <pc:docMk/>
            <pc:sldMk cId="0" sldId="257"/>
            <ac:spMk id="5127" creationId="{CDA4FC15-B484-31F5-C114-5973C3EB1830}"/>
          </ac:spMkLst>
        </pc:spChg>
        <pc:spChg chg="mod">
          <ac:chgData name="Helen Berry" userId="S::hberry@shardlow.derbyshire.sch.uk::fde59c12-fdf4-4776-9896-988a3930636f" providerId="AD" clId="Web-{00000000-0000-0000-0000-000000000000}" dt="2026-09-19T21:45:00.864" v="12" actId="20577"/>
          <ac:spMkLst>
            <pc:docMk/>
            <pc:sldMk cId="0" sldId="257"/>
            <ac:spMk id="5128" creationId="{8EEF853F-06B8-BF5D-A541-F58A2013875C}"/>
          </ac:spMkLst>
        </pc:spChg>
        <pc:spChg chg="mod">
          <ac:chgData name="Helen Berry" userId="S::hberry@shardlow.derbyshire.sch.uk::fde59c12-fdf4-4776-9896-988a3930636f" providerId="AD" clId="Web-{00000000-0000-0000-0000-000000000000}" dt="2026-09-19T21:45:16.537" v="15" actId="20577"/>
          <ac:spMkLst>
            <pc:docMk/>
            <pc:sldMk cId="0" sldId="257"/>
            <ac:spMk id="5129" creationId="{64ACC000-FBD3-14FA-A186-1BCEA8066DD1}"/>
          </ac:spMkLst>
        </pc:spChg>
        <pc:spChg chg="mod">
          <ac:chgData name="Helen Berry" userId="S::hberry@shardlow.derbyshire.sch.uk::fde59c12-fdf4-4776-9896-988a3930636f" providerId="AD" clId="Web-{00000000-0000-0000-0000-000000000000}" dt="2026-09-19T21:44:41.893" v="9" actId="20577"/>
          <ac:spMkLst>
            <pc:docMk/>
            <pc:sldMk cId="0" sldId="257"/>
            <ac:spMk id="5130" creationId="{EA309981-A5A7-D9A9-9916-E8D5F0858B3C}"/>
          </ac:spMkLst>
        </pc:spChg>
        <pc:spChg chg="mod">
          <ac:chgData name="Helen Berry" userId="S::hberry@shardlow.derbyshire.sch.uk::fde59c12-fdf4-4776-9896-988a3930636f" providerId="AD" clId="Web-{00000000-0000-0000-0000-000000000000}" dt="2026-09-19T21:45:11.927" v="14" actId="20577"/>
          <ac:spMkLst>
            <pc:docMk/>
            <pc:sldMk cId="0" sldId="257"/>
            <ac:spMk id="5131" creationId="{F3B2CEDA-929F-F3EE-790D-C8550E9BFEAD}"/>
          </ac:spMkLst>
        </pc:spChg>
      </pc:sldChg>
      <pc:sldChg chg="modSp">
        <pc:chgData name="Helen Berry" userId="S::hberry@shardlow.derbyshire.sch.uk::fde59c12-fdf4-4776-9896-988a3930636f" providerId="AD" clId="Web-{00000000-0000-0000-0000-000000000000}" dt="2026-09-19T21:48:11.410" v="30" actId="20577"/>
        <pc:sldMkLst>
          <pc:docMk/>
          <pc:sldMk cId="0" sldId="258"/>
        </pc:sldMkLst>
        <pc:spChg chg="mod">
          <ac:chgData name="Helen Berry" userId="S::hberry@shardlow.derbyshire.sch.uk::fde59c12-fdf4-4776-9896-988a3930636f" providerId="AD" clId="Web-{00000000-0000-0000-0000-000000000000}" dt="2026-09-19T21:48:00.815" v="28" actId="20577"/>
          <ac:spMkLst>
            <pc:docMk/>
            <pc:sldMk cId="0" sldId="258"/>
            <ac:spMk id="21507" creationId="{7FD30E21-1961-8906-99E4-9D409B4B11CF}"/>
          </ac:spMkLst>
        </pc:spChg>
        <pc:spChg chg="mod">
          <ac:chgData name="Helen Berry" userId="S::hberry@shardlow.derbyshire.sch.uk::fde59c12-fdf4-4776-9896-988a3930636f" providerId="AD" clId="Web-{00000000-0000-0000-0000-000000000000}" dt="2026-09-19T21:48:11.410" v="30" actId="20577"/>
          <ac:spMkLst>
            <pc:docMk/>
            <pc:sldMk cId="0" sldId="258"/>
            <ac:spMk id="21508" creationId="{3410B6F0-1A87-2DE0-8477-499F776D27B7}"/>
          </ac:spMkLst>
        </pc:spChg>
        <pc:spChg chg="mod">
          <ac:chgData name="Helen Berry" userId="S::hberry@shardlow.derbyshire.sch.uk::fde59c12-fdf4-4776-9896-988a3930636f" providerId="AD" clId="Web-{00000000-0000-0000-0000-000000000000}" dt="2026-09-19T21:48:06.128" v="29" actId="20577"/>
          <ac:spMkLst>
            <pc:docMk/>
            <pc:sldMk cId="0" sldId="258"/>
            <ac:spMk id="21509" creationId="{26A11809-5889-E1EF-EEFE-78A867C11851}"/>
          </ac:spMkLst>
        </pc:spChg>
      </pc:sldChg>
      <pc:sldChg chg="modSp">
        <pc:chgData name="Helen Berry" userId="S::hberry@shardlow.derbyshire.sch.uk::fde59c12-fdf4-4776-9896-988a3930636f" providerId="AD" clId="Web-{00000000-0000-0000-0000-000000000000}" dt="2026-09-19T21:48:50.147" v="34" actId="20577"/>
        <pc:sldMkLst>
          <pc:docMk/>
          <pc:sldMk cId="0" sldId="260"/>
        </pc:sldMkLst>
        <pc:spChg chg="mod">
          <ac:chgData name="Helen Berry" userId="S::hberry@shardlow.derbyshire.sch.uk::fde59c12-fdf4-4776-9896-988a3930636f" providerId="AD" clId="Web-{00000000-0000-0000-0000-000000000000}" dt="2026-09-19T21:48:50.147" v="34" actId="20577"/>
          <ac:spMkLst>
            <pc:docMk/>
            <pc:sldMk cId="0" sldId="260"/>
            <ac:spMk id="27651" creationId="{96DD115F-B5FC-C8DC-5947-84DF7C2CB3BF}"/>
          </ac:spMkLst>
        </pc:spChg>
        <pc:spChg chg="mod">
          <ac:chgData name="Helen Berry" userId="S::hberry@shardlow.derbyshire.sch.uk::fde59c12-fdf4-4776-9896-988a3930636f" providerId="AD" clId="Web-{00000000-0000-0000-0000-000000000000}" dt="2026-09-19T21:48:46.194" v="33" actId="20577"/>
          <ac:spMkLst>
            <pc:docMk/>
            <pc:sldMk cId="0" sldId="260"/>
            <ac:spMk id="27652" creationId="{39A921E6-4548-0279-3B93-F3FC0FB145C6}"/>
          </ac:spMkLst>
        </pc:spChg>
        <pc:spChg chg="mod">
          <ac:chgData name="Helen Berry" userId="S::hberry@shardlow.derbyshire.sch.uk::fde59c12-fdf4-4776-9896-988a3930636f" providerId="AD" clId="Web-{00000000-0000-0000-0000-000000000000}" dt="2026-09-19T21:48:40.912" v="32" actId="20577"/>
          <ac:spMkLst>
            <pc:docMk/>
            <pc:sldMk cId="0" sldId="260"/>
            <ac:spMk id="27653" creationId="{D70FAA02-10D0-29B2-5B42-54177BF09C18}"/>
          </ac:spMkLst>
        </pc:spChg>
      </pc:sldChg>
      <pc:sldChg chg="modSp">
        <pc:chgData name="Helen Berry" userId="S::hberry@shardlow.derbyshire.sch.uk::fde59c12-fdf4-4776-9896-988a3930636f" providerId="AD" clId="Web-{00000000-0000-0000-0000-000000000000}" dt="2026-09-19T21:49:09.008" v="36" actId="20577"/>
        <pc:sldMkLst>
          <pc:docMk/>
          <pc:sldMk cId="0" sldId="261"/>
        </pc:sldMkLst>
        <pc:spChg chg="mod">
          <ac:chgData name="Helen Berry" userId="S::hberry@shardlow.derbyshire.sch.uk::fde59c12-fdf4-4776-9896-988a3930636f" providerId="AD" clId="Web-{00000000-0000-0000-0000-000000000000}" dt="2026-09-19T21:49:09.008" v="36" actId="20577"/>
          <ac:spMkLst>
            <pc:docMk/>
            <pc:sldMk cId="0" sldId="261"/>
            <ac:spMk id="31747" creationId="{CAFDDCC4-FC33-6F05-C563-9454FC22D52D}"/>
          </ac:spMkLst>
        </pc:spChg>
        <pc:spChg chg="mod">
          <ac:chgData name="Helen Berry" userId="S::hberry@shardlow.derbyshire.sch.uk::fde59c12-fdf4-4776-9896-988a3930636f" providerId="AD" clId="Web-{00000000-0000-0000-0000-000000000000}" dt="2026-09-19T21:49:03.898" v="35" actId="20577"/>
          <ac:spMkLst>
            <pc:docMk/>
            <pc:sldMk cId="0" sldId="261"/>
            <ac:spMk id="31749" creationId="{212D59AC-7F80-1D90-7CF5-589E16AFF455}"/>
          </ac:spMkLst>
        </pc:spChg>
      </pc:sldChg>
      <pc:sldChg chg="modSp">
        <pc:chgData name="Helen Berry" userId="S::hberry@shardlow.derbyshire.sch.uk::fde59c12-fdf4-4776-9896-988a3930636f" providerId="AD" clId="Web-{00000000-0000-0000-0000-000000000000}" dt="2026-09-19T21:48:28.974" v="31" actId="14100"/>
        <pc:sldMkLst>
          <pc:docMk/>
          <pc:sldMk cId="0" sldId="278"/>
        </pc:sldMkLst>
        <pc:spChg chg="mod">
          <ac:chgData name="Helen Berry" userId="S::hberry@shardlow.derbyshire.sch.uk::fde59c12-fdf4-4776-9896-988a3930636f" providerId="AD" clId="Web-{00000000-0000-0000-0000-000000000000}" dt="2026-09-19T21:48:28.974" v="31" actId="14100"/>
          <ac:spMkLst>
            <pc:docMk/>
            <pc:sldMk cId="0" sldId="278"/>
            <ac:spMk id="28676" creationId="{23F54F76-BA81-16E0-8CEE-329245C8CE64}"/>
          </ac:spMkLst>
        </pc:spChg>
      </pc:sldChg>
      <pc:sldChg chg="modSp">
        <pc:chgData name="Helen Berry" userId="S::hberry@shardlow.derbyshire.sch.uk::fde59c12-fdf4-4776-9896-988a3930636f" providerId="AD" clId="Web-{00000000-0000-0000-0000-000000000000}" dt="2026-09-19T21:49:21.728" v="38" actId="20577"/>
        <pc:sldMkLst>
          <pc:docMk/>
          <pc:sldMk cId="0" sldId="284"/>
        </pc:sldMkLst>
        <pc:spChg chg="mod">
          <ac:chgData name="Helen Berry" userId="S::hberry@shardlow.derbyshire.sch.uk::fde59c12-fdf4-4776-9896-988a3930636f" providerId="AD" clId="Web-{00000000-0000-0000-0000-000000000000}" dt="2026-09-19T21:49:21.728" v="38" actId="20577"/>
          <ac:spMkLst>
            <pc:docMk/>
            <pc:sldMk cId="0" sldId="284"/>
            <ac:spMk id="34819" creationId="{20E049B2-5409-E850-DDE1-A8AC8A08A86C}"/>
          </ac:spMkLst>
        </pc:spChg>
      </pc:sldChg>
      <pc:sldChg chg="modSp">
        <pc:chgData name="Helen Berry" userId="S::hberry@shardlow.derbyshire.sch.uk::fde59c12-fdf4-4776-9896-988a3930636f" providerId="AD" clId="Web-{00000000-0000-0000-0000-000000000000}" dt="2026-09-19T21:49:28.010" v="39" actId="14100"/>
        <pc:sldMkLst>
          <pc:docMk/>
          <pc:sldMk cId="0" sldId="291"/>
        </pc:sldMkLst>
        <pc:spChg chg="mod">
          <ac:chgData name="Helen Berry" userId="S::hberry@shardlow.derbyshire.sch.uk::fde59c12-fdf4-4776-9896-988a3930636f" providerId="AD" clId="Web-{00000000-0000-0000-0000-000000000000}" dt="2026-09-19T21:49:28.010" v="39" actId="14100"/>
          <ac:spMkLst>
            <pc:docMk/>
            <pc:sldMk cId="0" sldId="291"/>
            <ac:spMk id="35844" creationId="{F6166C1A-2531-6CE2-E780-9D0913461BBF}"/>
          </ac:spMkLst>
        </pc:spChg>
      </pc:sldChg>
      <pc:sldChg chg="modSp">
        <pc:chgData name="Helen Berry" userId="S::hberry@shardlow.derbyshire.sch.uk::fde59c12-fdf4-4776-9896-988a3930636f" providerId="AD" clId="Web-{00000000-0000-0000-0000-000000000000}" dt="2026-09-19T21:46:48.216" v="25" actId="20577"/>
        <pc:sldMkLst>
          <pc:docMk/>
          <pc:sldMk cId="0" sldId="296"/>
        </pc:sldMkLst>
        <pc:spChg chg="mod">
          <ac:chgData name="Helen Berry" userId="S::hberry@shardlow.derbyshire.sch.uk::fde59c12-fdf4-4776-9896-988a3930636f" providerId="AD" clId="Web-{00000000-0000-0000-0000-000000000000}" dt="2026-09-19T21:46:48.216" v="25" actId="20577"/>
          <ac:spMkLst>
            <pc:docMk/>
            <pc:sldMk cId="0" sldId="296"/>
            <ac:spMk id="12290" creationId="{663E8570-3F46-0C86-5589-CEA2188A1A60}"/>
          </ac:spMkLst>
        </pc:spChg>
      </pc:sldChg>
      <pc:sldChg chg="modSp">
        <pc:chgData name="Helen Berry" userId="S::hberry@shardlow.derbyshire.sch.uk::fde59c12-fdf4-4776-9896-988a3930636f" providerId="AD" clId="Web-{00000000-0000-0000-0000-000000000000}" dt="2026-09-19T21:47:17.656" v="27" actId="20577"/>
        <pc:sldMkLst>
          <pc:docMk/>
          <pc:sldMk cId="0" sldId="305"/>
        </pc:sldMkLst>
        <pc:spChg chg="mod">
          <ac:chgData name="Helen Berry" userId="S::hberry@shardlow.derbyshire.sch.uk::fde59c12-fdf4-4776-9896-988a3930636f" providerId="AD" clId="Web-{00000000-0000-0000-0000-000000000000}" dt="2026-09-19T21:47:17.656" v="27" actId="20577"/>
          <ac:spMkLst>
            <pc:docMk/>
            <pc:sldMk cId="0" sldId="305"/>
            <ac:spMk id="16390" creationId="{46A9D5A2-DBF7-5CCB-6D37-44F567016270}"/>
          </ac:spMkLst>
        </pc:spChg>
      </pc:sldChg>
      <pc:sldChg chg="modSp">
        <pc:chgData name="Helen Berry" userId="S::hberry@shardlow.derbyshire.sch.uk::fde59c12-fdf4-4776-9896-988a3930636f" providerId="AD" clId="Web-{00000000-0000-0000-0000-000000000000}" dt="2026-09-19T21:46:03.244" v="22" actId="20577"/>
        <pc:sldMkLst>
          <pc:docMk/>
          <pc:sldMk cId="0" sldId="309"/>
        </pc:sldMkLst>
        <pc:spChg chg="mod">
          <ac:chgData name="Helen Berry" userId="S::hberry@shardlow.derbyshire.sch.uk::fde59c12-fdf4-4776-9896-988a3930636f" providerId="AD" clId="Web-{00000000-0000-0000-0000-000000000000}" dt="2026-09-19T21:45:55.509" v="20" actId="20577"/>
          <ac:spMkLst>
            <pc:docMk/>
            <pc:sldMk cId="0" sldId="309"/>
            <ac:spMk id="8195" creationId="{09BB4964-C794-C55C-83AB-7C3A00227B85}"/>
          </ac:spMkLst>
        </pc:spChg>
        <pc:spChg chg="mod">
          <ac:chgData name="Helen Berry" userId="S::hberry@shardlow.derbyshire.sch.uk::fde59c12-fdf4-4776-9896-988a3930636f" providerId="AD" clId="Web-{00000000-0000-0000-0000-000000000000}" dt="2026-09-19T21:45:52.055" v="19" actId="20577"/>
          <ac:spMkLst>
            <pc:docMk/>
            <pc:sldMk cId="0" sldId="309"/>
            <ac:spMk id="8196" creationId="{3EAADB50-E25E-6EE5-93AA-DE088E460E75}"/>
          </ac:spMkLst>
        </pc:spChg>
        <pc:spChg chg="mod">
          <ac:chgData name="Helen Berry" userId="S::hberry@shardlow.derbyshire.sch.uk::fde59c12-fdf4-4776-9896-988a3930636f" providerId="AD" clId="Web-{00000000-0000-0000-0000-000000000000}" dt="2026-09-19T21:45:48.133" v="18" actId="20577"/>
          <ac:spMkLst>
            <pc:docMk/>
            <pc:sldMk cId="0" sldId="309"/>
            <ac:spMk id="8197" creationId="{05128425-A68A-1286-AD04-0F29DDD673E1}"/>
          </ac:spMkLst>
        </pc:spChg>
        <pc:spChg chg="mod">
          <ac:chgData name="Helen Berry" userId="S::hberry@shardlow.derbyshire.sch.uk::fde59c12-fdf4-4776-9896-988a3930636f" providerId="AD" clId="Web-{00000000-0000-0000-0000-000000000000}" dt="2026-09-19T21:46:03.244" v="22" actId="20577"/>
          <ac:spMkLst>
            <pc:docMk/>
            <pc:sldMk cId="0" sldId="309"/>
            <ac:spMk id="8198" creationId="{9C631967-840D-18C7-A7F3-1E265F2CEC52}"/>
          </ac:spMkLst>
        </pc:spChg>
        <pc:spChg chg="mod">
          <ac:chgData name="Helen Berry" userId="S::hberry@shardlow.derbyshire.sch.uk::fde59c12-fdf4-4776-9896-988a3930636f" providerId="AD" clId="Web-{00000000-0000-0000-0000-000000000000}" dt="2026-09-19T21:45:59.290" v="21" actId="20577"/>
          <ac:spMkLst>
            <pc:docMk/>
            <pc:sldMk cId="0" sldId="309"/>
            <ac:spMk id="8199" creationId="{7F006EC5-A9C7-8732-461A-1D29F6F09648}"/>
          </ac:spMkLst>
        </pc:spChg>
        <pc:spChg chg="mod">
          <ac:chgData name="Helen Berry" userId="S::hberry@shardlow.derbyshire.sch.uk::fde59c12-fdf4-4776-9896-988a3930636f" providerId="AD" clId="Web-{00000000-0000-0000-0000-000000000000}" dt="2026-09-19T21:45:42.945" v="17" actId="20577"/>
          <ac:spMkLst>
            <pc:docMk/>
            <pc:sldMk cId="0" sldId="309"/>
            <ac:spMk id="8200" creationId="{17CCDE76-96A4-4CDE-8C08-E4CDBFF5DBAB}"/>
          </ac:spMkLst>
        </pc:spChg>
      </pc:sldChg>
      <pc:sldChg chg="modSp">
        <pc:chgData name="Helen Berry" userId="S::hberry@shardlow.derbyshire.sch.uk::fde59c12-fdf4-4776-9896-988a3930636f" providerId="AD" clId="Web-{00000000-0000-0000-0000-000000000000}" dt="2026-09-19T21:44:19.657" v="7" actId="14100"/>
        <pc:sldMkLst>
          <pc:docMk/>
          <pc:sldMk cId="0" sldId="321"/>
        </pc:sldMkLst>
        <pc:spChg chg="mod">
          <ac:chgData name="Helen Berry" userId="S::hberry@shardlow.derbyshire.sch.uk::fde59c12-fdf4-4776-9896-988a3930636f" providerId="AD" clId="Web-{00000000-0000-0000-0000-000000000000}" dt="2026-09-19T21:43:54.468" v="1" actId="20577"/>
          <ac:spMkLst>
            <pc:docMk/>
            <pc:sldMk cId="0" sldId="321"/>
            <ac:spMk id="4101" creationId="{D77756A9-885E-D1FF-C3A5-8862E3CB29BF}"/>
          </ac:spMkLst>
        </pc:spChg>
        <pc:spChg chg="mod">
          <ac:chgData name="Helen Berry" userId="S::hberry@shardlow.derbyshire.sch.uk::fde59c12-fdf4-4776-9896-988a3930636f" providerId="AD" clId="Web-{00000000-0000-0000-0000-000000000000}" dt="2026-09-19T21:44:06" v="4" actId="20577"/>
          <ac:spMkLst>
            <pc:docMk/>
            <pc:sldMk cId="0" sldId="321"/>
            <ac:spMk id="4103" creationId="{11785E8E-3554-951F-3A21-0A60DBF24669}"/>
          </ac:spMkLst>
        </pc:spChg>
        <pc:spChg chg="mod">
          <ac:chgData name="Helen Berry" userId="S::hberry@shardlow.derbyshire.sch.uk::fde59c12-fdf4-4776-9896-988a3930636f" providerId="AD" clId="Web-{00000000-0000-0000-0000-000000000000}" dt="2026-09-19T21:44:01.969" v="3" actId="20577"/>
          <ac:spMkLst>
            <pc:docMk/>
            <pc:sldMk cId="0" sldId="321"/>
            <ac:spMk id="4104" creationId="{958AC195-4170-0042-8E0D-202B1A26829A}"/>
          </ac:spMkLst>
        </pc:spChg>
        <pc:spChg chg="mod">
          <ac:chgData name="Helen Berry" userId="S::hberry@shardlow.derbyshire.sch.uk::fde59c12-fdf4-4776-9896-988a3930636f" providerId="AD" clId="Web-{00000000-0000-0000-0000-000000000000}" dt="2026-09-19T21:44:19.657" v="7" actId="14100"/>
          <ac:spMkLst>
            <pc:docMk/>
            <pc:sldMk cId="0" sldId="321"/>
            <ac:spMk id="4106" creationId="{04A33FD3-2350-B028-5B2D-345D6CA88893}"/>
          </ac:spMkLst>
        </pc:spChg>
        <pc:spChg chg="mod">
          <ac:chgData name="Helen Berry" userId="S::hberry@shardlow.derbyshire.sch.uk::fde59c12-fdf4-4776-9896-988a3930636f" providerId="AD" clId="Web-{00000000-0000-0000-0000-000000000000}" dt="2026-09-19T21:44:13.735" v="5" actId="20577"/>
          <ac:spMkLst>
            <pc:docMk/>
            <pc:sldMk cId="0" sldId="321"/>
            <ac:spMk id="4107" creationId="{0126BBF3-42AD-D1FA-5F73-EB27CDB8E04A}"/>
          </ac:spMkLst>
        </pc:spChg>
        <pc:spChg chg="mod">
          <ac:chgData name="Helen Berry" userId="S::hberry@shardlow.derbyshire.sch.uk::fde59c12-fdf4-4776-9896-988a3930636f" providerId="AD" clId="Web-{00000000-0000-0000-0000-000000000000}" dt="2026-09-19T21:43:49.030" v="0" actId="20577"/>
          <ac:spMkLst>
            <pc:docMk/>
            <pc:sldMk cId="0" sldId="321"/>
            <ac:spMk id="4108" creationId="{9A2A4B0B-C988-D66B-60C2-B3270D235558}"/>
          </ac:spMkLst>
        </pc:spChg>
        <pc:spChg chg="mod">
          <ac:chgData name="Helen Berry" userId="S::hberry@shardlow.derbyshire.sch.uk::fde59c12-fdf4-4776-9896-988a3930636f" providerId="AD" clId="Web-{00000000-0000-0000-0000-000000000000}" dt="2026-09-19T21:43:58.390" v="2" actId="20577"/>
          <ac:spMkLst>
            <pc:docMk/>
            <pc:sldMk cId="0" sldId="321"/>
            <ac:spMk id="4109" creationId="{4935BDC0-BC57-69B7-57D0-F1DDF55B78F9}"/>
          </ac:spMkLst>
        </pc:spChg>
      </pc:sldChg>
    </pc:docChg>
  </pc:docChgLst>
  <pc:docChgLst>
    <pc:chgData name="Helen Berry" userId="S::hberry@shardlow.derbyshire.sch.uk::fde59c12-fdf4-4776-9896-988a3930636f" providerId="AD" clId="Web-{AED142ED-2B2F-4493-CC81-A8DCB1807239}"/>
    <pc:docChg chg="modSld">
      <pc:chgData name="Helen Berry" userId="S::hberry@shardlow.derbyshire.sch.uk::fde59c12-fdf4-4776-9896-988a3930636f" providerId="AD" clId="Web-{AED142ED-2B2F-4493-CC81-A8DCB1807239}" dt="2026-09-21T08:17:11.233" v="1" actId="14100"/>
      <pc:docMkLst>
        <pc:docMk/>
      </pc:docMkLst>
      <pc:sldChg chg="modSp">
        <pc:chgData name="Helen Berry" userId="S::hberry@shardlow.derbyshire.sch.uk::fde59c12-fdf4-4776-9896-988a3930636f" providerId="AD" clId="Web-{AED142ED-2B2F-4493-CC81-A8DCB1807239}" dt="2026-09-21T08:17:11.233" v="1" actId="14100"/>
        <pc:sldMkLst>
          <pc:docMk/>
          <pc:sldMk cId="0" sldId="257"/>
        </pc:sldMkLst>
        <pc:spChg chg="mod">
          <ac:chgData name="Helen Berry" userId="S::hberry@shardlow.derbyshire.sch.uk::fde59c12-fdf4-4776-9896-988a3930636f" providerId="AD" clId="Web-{AED142ED-2B2F-4493-CC81-A8DCB1807239}" dt="2026-09-21T08:17:11.233" v="1" actId="14100"/>
          <ac:spMkLst>
            <pc:docMk/>
            <pc:sldMk cId="0" sldId="257"/>
            <ac:spMk id="5131" creationId="{F3B2CEDA-929F-F3EE-790D-C8550E9BFEA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218" name="Rectangle 2">
            <a:extLst>
              <a:ext uri="{FF2B5EF4-FFF2-40B4-BE49-F238E27FC236}">
                <a16:creationId xmlns:a16="http://schemas.microsoft.com/office/drawing/2014/main" id="{4BD0409D-9A8B-8548-CD25-498174CBFBEB}"/>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fontAlgn="base" hangingPunct="0">
              <a:spcBef>
                <a:spcPts val="0"/>
              </a:spcBef>
              <a:spcAft>
                <a:spcPts val="0"/>
              </a:spcAft>
              <a:defRPr sz="1200">
                <a:latin typeface="Arial" charset="0"/>
              </a:defRPr>
            </a:lvl1pPr>
          </a:lstStyle>
          <a:p>
            <a:pPr>
              <a:defRPr/>
            </a:pPr>
            <a:endParaRPr lang="en-GB" altLang="en-US"/>
          </a:p>
        </p:txBody>
      </p:sp>
      <p:sp>
        <p:nvSpPr>
          <p:cNvPr id="37219" name="Rectangle 3">
            <a:extLst>
              <a:ext uri="{FF2B5EF4-FFF2-40B4-BE49-F238E27FC236}">
                <a16:creationId xmlns:a16="http://schemas.microsoft.com/office/drawing/2014/main" id="{65B071AB-FABB-9525-E1A4-1E5809D26D18}"/>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0" fontAlgn="base" hangingPunct="0">
              <a:spcBef>
                <a:spcPts val="0"/>
              </a:spcBef>
              <a:spcAft>
                <a:spcPts val="0"/>
              </a:spcAft>
              <a:defRPr sz="1200">
                <a:latin typeface="Arial" charset="0"/>
              </a:defRPr>
            </a:lvl1pPr>
          </a:lstStyle>
          <a:p>
            <a:pPr>
              <a:defRPr/>
            </a:pPr>
            <a:endParaRPr lang="en-GB" altLang="en-US"/>
          </a:p>
        </p:txBody>
      </p:sp>
      <p:sp>
        <p:nvSpPr>
          <p:cNvPr id="37220" name="Rectangle 4">
            <a:extLst>
              <a:ext uri="{FF2B5EF4-FFF2-40B4-BE49-F238E27FC236}">
                <a16:creationId xmlns:a16="http://schemas.microsoft.com/office/drawing/2014/main" id="{54420DCE-8945-0B27-ACA7-C937C50D1626}"/>
              </a:ext>
            </a:extLst>
          </p:cNvPr>
          <p:cNvSpPr>
            <a:spLocks noGrp="1" noChangeArrowheads="1"/>
          </p:cNvSpPr>
          <p:nvPr>
            <p:ph type="ftr" sz="quarter" idx="2"/>
          </p:nvPr>
        </p:nvSpPr>
        <p:spPr bwMode="auto">
          <a:xfrm>
            <a:off x="0" y="9429750"/>
            <a:ext cx="2946400"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0" fontAlgn="base" hangingPunct="0">
              <a:spcBef>
                <a:spcPts val="0"/>
              </a:spcBef>
              <a:spcAft>
                <a:spcPts val="0"/>
              </a:spcAft>
              <a:defRPr sz="1200">
                <a:latin typeface="Arial" charset="0"/>
              </a:defRPr>
            </a:lvl1pPr>
          </a:lstStyle>
          <a:p>
            <a:pPr>
              <a:defRPr/>
            </a:pPr>
            <a:endParaRPr lang="en-GB" altLang="en-US"/>
          </a:p>
        </p:txBody>
      </p:sp>
      <p:sp>
        <p:nvSpPr>
          <p:cNvPr id="37221" name="Rectangle 5">
            <a:extLst>
              <a:ext uri="{FF2B5EF4-FFF2-40B4-BE49-F238E27FC236}">
                <a16:creationId xmlns:a16="http://schemas.microsoft.com/office/drawing/2014/main" id="{87821DBC-4BD6-CEAC-1413-FE30CA5EC411}"/>
              </a:ext>
            </a:extLst>
          </p:cNvPr>
          <p:cNvSpPr>
            <a:spLocks noGrp="1" noChangeArrowheads="1"/>
          </p:cNvSpPr>
          <p:nvPr>
            <p:ph type="sldNum" sz="quarter" idx="3"/>
          </p:nvPr>
        </p:nvSpPr>
        <p:spPr bwMode="auto">
          <a:xfrm>
            <a:off x="3849688" y="9429750"/>
            <a:ext cx="2946400"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Arial" panose="020B0604020202020204" pitchFamily="34" charset="0"/>
              </a:defRPr>
            </a:lvl1pPr>
          </a:lstStyle>
          <a:p>
            <a:pPr>
              <a:defRPr/>
            </a:pPr>
            <a:fld id="{89D99D5E-3DC1-4368-B1C5-4D14129A3B1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A3421B98-F311-29E2-72F5-C22DFFB1A0C3}"/>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6756AAE4-A707-6E87-B772-AA659768290D}"/>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408A38A3-A9BC-D57B-36C8-3150724D5A6D}"/>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a:extLst>
                <a:ext uri="{FF2B5EF4-FFF2-40B4-BE49-F238E27FC236}">
                  <a16:creationId xmlns:a16="http://schemas.microsoft.com/office/drawing/2014/main" id="{F4741D80-B4F4-3DF2-C240-732CE10FD585}"/>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a:extLst>
                <a:ext uri="{FF2B5EF4-FFF2-40B4-BE49-F238E27FC236}">
                  <a16:creationId xmlns:a16="http://schemas.microsoft.com/office/drawing/2014/main" id="{ED9F6A74-18DD-5493-5443-4905FD466542}"/>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a:extLst>
                <a:ext uri="{FF2B5EF4-FFF2-40B4-BE49-F238E27FC236}">
                  <a16:creationId xmlns:a16="http://schemas.microsoft.com/office/drawing/2014/main" id="{114E35A1-C95A-6F78-65D0-07F35A5E9FB2}"/>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a:extLst>
                <a:ext uri="{FF2B5EF4-FFF2-40B4-BE49-F238E27FC236}">
                  <a16:creationId xmlns:a16="http://schemas.microsoft.com/office/drawing/2014/main" id="{5C87E352-A427-36CC-CCF1-899AE52579D0}"/>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a:extLst>
                <a:ext uri="{FF2B5EF4-FFF2-40B4-BE49-F238E27FC236}">
                  <a16:creationId xmlns:a16="http://schemas.microsoft.com/office/drawing/2014/main" id="{09AB588C-9350-3628-175A-5ED74BBF9DAC}"/>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a:extLst>
                <a:ext uri="{FF2B5EF4-FFF2-40B4-BE49-F238E27FC236}">
                  <a16:creationId xmlns:a16="http://schemas.microsoft.com/office/drawing/2014/main" id="{645698C2-258C-81AB-883D-C8DCBC811071}"/>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a:extLst>
                <a:ext uri="{FF2B5EF4-FFF2-40B4-BE49-F238E27FC236}">
                  <a16:creationId xmlns:a16="http://schemas.microsoft.com/office/drawing/2014/main" id="{EE9E169A-17A6-69CF-7E3D-51077693FF18}"/>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a:extLst>
                <a:ext uri="{FF2B5EF4-FFF2-40B4-BE49-F238E27FC236}">
                  <a16:creationId xmlns:a16="http://schemas.microsoft.com/office/drawing/2014/main" id="{52523456-E306-DB42-67EF-BD14E2C7F2A1}"/>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15" name="Date Placeholder 3">
            <a:extLst>
              <a:ext uri="{FF2B5EF4-FFF2-40B4-BE49-F238E27FC236}">
                <a16:creationId xmlns:a16="http://schemas.microsoft.com/office/drawing/2014/main" id="{C656CC21-7F33-3307-EBAD-165071D7FBAB}"/>
              </a:ext>
            </a:extLst>
          </p:cNvPr>
          <p:cNvSpPr>
            <a:spLocks noGrp="1"/>
          </p:cNvSpPr>
          <p:nvPr>
            <p:ph type="dt" sz="half" idx="10"/>
          </p:nvPr>
        </p:nvSpPr>
        <p:spPr/>
        <p:txBody>
          <a:bodyPr/>
          <a:lstStyle>
            <a:lvl1pPr>
              <a:defRPr/>
            </a:lvl1pPr>
          </a:lstStyle>
          <a:p>
            <a:pPr>
              <a:defRPr/>
            </a:pPr>
            <a:fld id="{BA3A6C19-5084-476A-A178-F9D1AD619222}" type="datetime1">
              <a:rPr lang="en-GB" altLang="en-US"/>
              <a:pPr>
                <a:defRPr/>
              </a:pPr>
              <a:t>21/09/2026</a:t>
            </a:fld>
            <a:endParaRPr lang="en-GB" altLang="en-US"/>
          </a:p>
        </p:txBody>
      </p:sp>
      <p:sp>
        <p:nvSpPr>
          <p:cNvPr id="16" name="Footer Placeholder 4">
            <a:extLst>
              <a:ext uri="{FF2B5EF4-FFF2-40B4-BE49-F238E27FC236}">
                <a16:creationId xmlns:a16="http://schemas.microsoft.com/office/drawing/2014/main" id="{9C3BA722-E8C7-A238-9888-ABBCD8997424}"/>
              </a:ext>
            </a:extLst>
          </p:cNvPr>
          <p:cNvSpPr>
            <a:spLocks noGrp="1"/>
          </p:cNvSpPr>
          <p:nvPr>
            <p:ph type="ftr" sz="quarter" idx="11"/>
          </p:nvPr>
        </p:nvSpPr>
        <p:spPr/>
        <p:txBody>
          <a:bodyPr/>
          <a:lstStyle>
            <a:lvl1pPr>
              <a:defRPr/>
            </a:lvl1pPr>
          </a:lstStyle>
          <a:p>
            <a:pPr>
              <a:defRPr/>
            </a:pPr>
            <a:endParaRPr lang="en-GB" altLang="en-US"/>
          </a:p>
        </p:txBody>
      </p:sp>
      <p:sp>
        <p:nvSpPr>
          <p:cNvPr id="17" name="Slide Number Placeholder 5">
            <a:extLst>
              <a:ext uri="{FF2B5EF4-FFF2-40B4-BE49-F238E27FC236}">
                <a16:creationId xmlns:a16="http://schemas.microsoft.com/office/drawing/2014/main" id="{74D7A0B7-9FA1-0A32-60CF-BDC0A276EA6B}"/>
              </a:ext>
            </a:extLst>
          </p:cNvPr>
          <p:cNvSpPr>
            <a:spLocks noGrp="1"/>
          </p:cNvSpPr>
          <p:nvPr>
            <p:ph type="sldNum" sz="quarter" idx="12"/>
          </p:nvPr>
        </p:nvSpPr>
        <p:spPr/>
        <p:txBody>
          <a:bodyPr/>
          <a:lstStyle>
            <a:lvl1pPr>
              <a:defRPr/>
            </a:lvl1pPr>
          </a:lstStyle>
          <a:p>
            <a:pPr>
              <a:defRPr/>
            </a:pPr>
            <a:fld id="{55E02587-22FA-4724-B95E-FB79BB9E2A25}" type="slidenum">
              <a:rPr lang="en-GB" altLang="en-US"/>
              <a:pPr>
                <a:defRPr/>
              </a:pPr>
              <a:t>‹#›</a:t>
            </a:fld>
            <a:endParaRPr lang="en-GB" altLang="en-US"/>
          </a:p>
        </p:txBody>
      </p:sp>
    </p:spTree>
    <p:extLst>
      <p:ext uri="{BB962C8B-B14F-4D97-AF65-F5344CB8AC3E}">
        <p14:creationId xmlns:p14="http://schemas.microsoft.com/office/powerpoint/2010/main" val="1886711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4F07FA9A-BC2B-A7E1-EC23-46A6CCD35ED3}"/>
              </a:ext>
            </a:extLst>
          </p:cNvPr>
          <p:cNvSpPr>
            <a:spLocks noGrp="1"/>
          </p:cNvSpPr>
          <p:nvPr>
            <p:ph type="dt" sz="half" idx="10"/>
          </p:nvPr>
        </p:nvSpPr>
        <p:spPr/>
        <p:txBody>
          <a:bodyPr/>
          <a:lstStyle>
            <a:lvl1pPr>
              <a:defRPr/>
            </a:lvl1pPr>
          </a:lstStyle>
          <a:p>
            <a:pPr>
              <a:defRPr/>
            </a:pPr>
            <a:fld id="{6E081CB1-851F-4475-84FF-64D948F3FB43}"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2FDB1080-273F-53AB-0644-62C86EDE3BD7}"/>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F4F02E2-0897-054E-AC77-DDBFA9E4BC72}"/>
              </a:ext>
            </a:extLst>
          </p:cNvPr>
          <p:cNvSpPr>
            <a:spLocks noGrp="1"/>
          </p:cNvSpPr>
          <p:nvPr>
            <p:ph type="sldNum" sz="quarter" idx="12"/>
          </p:nvPr>
        </p:nvSpPr>
        <p:spPr/>
        <p:txBody>
          <a:bodyPr/>
          <a:lstStyle>
            <a:lvl1pPr>
              <a:defRPr/>
            </a:lvl1pPr>
          </a:lstStyle>
          <a:p>
            <a:pPr>
              <a:defRPr/>
            </a:pPr>
            <a:fld id="{5EDE4B12-6DCC-4535-AFA4-56F49EF8253D}" type="slidenum">
              <a:rPr lang="en-GB" altLang="en-US"/>
              <a:pPr>
                <a:defRPr/>
              </a:pPr>
              <a:t>‹#›</a:t>
            </a:fld>
            <a:endParaRPr lang="en-GB" altLang="en-US"/>
          </a:p>
        </p:txBody>
      </p:sp>
    </p:spTree>
    <p:extLst>
      <p:ext uri="{BB962C8B-B14F-4D97-AF65-F5344CB8AC3E}">
        <p14:creationId xmlns:p14="http://schemas.microsoft.com/office/powerpoint/2010/main" val="3242167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2EC6C60-AFBD-C3D5-A0DE-42B9553368DF}"/>
              </a:ext>
            </a:extLst>
          </p:cNvPr>
          <p:cNvSpPr>
            <a:spLocks noGrp="1"/>
          </p:cNvSpPr>
          <p:nvPr>
            <p:ph type="dt" sz="half" idx="10"/>
          </p:nvPr>
        </p:nvSpPr>
        <p:spPr/>
        <p:txBody>
          <a:bodyPr/>
          <a:lstStyle>
            <a:lvl1pPr>
              <a:defRPr/>
            </a:lvl1pPr>
          </a:lstStyle>
          <a:p>
            <a:pPr>
              <a:defRPr/>
            </a:pPr>
            <a:fld id="{0A1B0861-6083-4242-B59C-30CA455FD0EB}"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4A7CE888-91B6-1C23-F68C-2D27C95843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396A360C-6E02-53C3-9B7A-A6ED9650D43C}"/>
              </a:ext>
            </a:extLst>
          </p:cNvPr>
          <p:cNvSpPr>
            <a:spLocks noGrp="1"/>
          </p:cNvSpPr>
          <p:nvPr>
            <p:ph type="sldNum" sz="quarter" idx="12"/>
          </p:nvPr>
        </p:nvSpPr>
        <p:spPr/>
        <p:txBody>
          <a:bodyPr/>
          <a:lstStyle>
            <a:lvl1pPr>
              <a:defRPr/>
            </a:lvl1pPr>
          </a:lstStyle>
          <a:p>
            <a:pPr>
              <a:defRPr/>
            </a:pPr>
            <a:fld id="{75D48896-015A-43BF-9F5C-276BBECC1F55}" type="slidenum">
              <a:rPr lang="en-GB" altLang="en-US"/>
              <a:pPr>
                <a:defRPr/>
              </a:pPr>
              <a:t>‹#›</a:t>
            </a:fld>
            <a:endParaRPr lang="en-GB" altLang="en-US"/>
          </a:p>
        </p:txBody>
      </p:sp>
    </p:spTree>
    <p:extLst>
      <p:ext uri="{BB962C8B-B14F-4D97-AF65-F5344CB8AC3E}">
        <p14:creationId xmlns:p14="http://schemas.microsoft.com/office/powerpoint/2010/main" val="931008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GB"/>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3">
            <a:extLst>
              <a:ext uri="{FF2B5EF4-FFF2-40B4-BE49-F238E27FC236}">
                <a16:creationId xmlns:a16="http://schemas.microsoft.com/office/drawing/2014/main" id="{CB38ADC4-74EA-93E7-0272-0DA4005016DE}"/>
              </a:ext>
            </a:extLst>
          </p:cNvPr>
          <p:cNvSpPr>
            <a:spLocks noGrp="1"/>
          </p:cNvSpPr>
          <p:nvPr>
            <p:ph type="dt" sz="half" idx="10"/>
          </p:nvPr>
        </p:nvSpPr>
        <p:spPr/>
        <p:txBody>
          <a:bodyPr/>
          <a:lstStyle>
            <a:lvl1pPr>
              <a:defRPr/>
            </a:lvl1pPr>
          </a:lstStyle>
          <a:p>
            <a:pPr>
              <a:defRPr/>
            </a:pPr>
            <a:fld id="{B6A6D91A-8AF8-4539-B761-C3329AC126B8}" type="datetime1">
              <a:rPr lang="en-GB" altLang="en-US"/>
              <a:pPr>
                <a:defRPr/>
              </a:pPr>
              <a:t>21/09/2026</a:t>
            </a:fld>
            <a:endParaRPr lang="en-GB" altLang="en-US"/>
          </a:p>
        </p:txBody>
      </p:sp>
      <p:sp>
        <p:nvSpPr>
          <p:cNvPr id="6" name="Footer Placeholder 4">
            <a:extLst>
              <a:ext uri="{FF2B5EF4-FFF2-40B4-BE49-F238E27FC236}">
                <a16:creationId xmlns:a16="http://schemas.microsoft.com/office/drawing/2014/main" id="{6786D439-5691-0A53-D7C5-E766CEBE773F}"/>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EDDCA295-BBEB-9484-0C23-EC75713840B8}"/>
              </a:ext>
            </a:extLst>
          </p:cNvPr>
          <p:cNvSpPr>
            <a:spLocks noGrp="1"/>
          </p:cNvSpPr>
          <p:nvPr>
            <p:ph type="sldNum" sz="quarter" idx="12"/>
          </p:nvPr>
        </p:nvSpPr>
        <p:spPr/>
        <p:txBody>
          <a:bodyPr/>
          <a:lstStyle>
            <a:lvl1pPr>
              <a:defRPr/>
            </a:lvl1pPr>
          </a:lstStyle>
          <a:p>
            <a:pPr>
              <a:defRPr/>
            </a:pPr>
            <a:fld id="{862F31D9-F94C-4954-A557-CD916931D188}" type="slidenum">
              <a:rPr lang="en-GB" altLang="en-US"/>
              <a:pPr>
                <a:defRPr/>
              </a:pPr>
              <a:t>‹#›</a:t>
            </a:fld>
            <a:endParaRPr lang="en-GB" altLang="en-US"/>
          </a:p>
        </p:txBody>
      </p:sp>
    </p:spTree>
    <p:extLst>
      <p:ext uri="{BB962C8B-B14F-4D97-AF65-F5344CB8AC3E}">
        <p14:creationId xmlns:p14="http://schemas.microsoft.com/office/powerpoint/2010/main" val="3119939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a:extLst>
              <a:ext uri="{FF2B5EF4-FFF2-40B4-BE49-F238E27FC236}">
                <a16:creationId xmlns:a16="http://schemas.microsoft.com/office/drawing/2014/main" id="{FF279901-1553-005F-985C-8A893CE6BB73}"/>
              </a:ext>
            </a:extLst>
          </p:cNvPr>
          <p:cNvSpPr>
            <a:spLocks noGrp="1"/>
          </p:cNvSpPr>
          <p:nvPr>
            <p:ph type="dt" sz="half" idx="10"/>
          </p:nvPr>
        </p:nvSpPr>
        <p:spPr/>
        <p:txBody>
          <a:bodyPr/>
          <a:lstStyle>
            <a:lvl1pPr>
              <a:defRPr/>
            </a:lvl1pPr>
          </a:lstStyle>
          <a:p>
            <a:pPr>
              <a:defRPr/>
            </a:pPr>
            <a:fld id="{DC6119EF-6EEF-4D50-B49A-83D048366710}" type="datetime1">
              <a:rPr lang="en-GB" altLang="en-US"/>
              <a:pPr>
                <a:defRPr/>
              </a:pPr>
              <a:t>21/09/2026</a:t>
            </a:fld>
            <a:endParaRPr lang="en-GB" altLang="en-US"/>
          </a:p>
        </p:txBody>
      </p:sp>
      <p:sp>
        <p:nvSpPr>
          <p:cNvPr id="8" name="Footer Placeholder 4">
            <a:extLst>
              <a:ext uri="{FF2B5EF4-FFF2-40B4-BE49-F238E27FC236}">
                <a16:creationId xmlns:a16="http://schemas.microsoft.com/office/drawing/2014/main" id="{8DFD42AD-B075-0B83-1D90-87DFA279FA33}"/>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072B9AA2-3181-B416-02B1-C23EF0C7D0E7}"/>
              </a:ext>
            </a:extLst>
          </p:cNvPr>
          <p:cNvSpPr>
            <a:spLocks noGrp="1"/>
          </p:cNvSpPr>
          <p:nvPr>
            <p:ph type="sldNum" sz="quarter" idx="12"/>
          </p:nvPr>
        </p:nvSpPr>
        <p:spPr/>
        <p:txBody>
          <a:bodyPr/>
          <a:lstStyle>
            <a:lvl1pPr>
              <a:defRPr/>
            </a:lvl1pPr>
          </a:lstStyle>
          <a:p>
            <a:pPr>
              <a:defRPr/>
            </a:pPr>
            <a:fld id="{D2EF3B01-F0DD-4E1A-A6E9-69A04EEF7951}" type="slidenum">
              <a:rPr lang="en-GB" altLang="en-US"/>
              <a:pPr>
                <a:defRPr/>
              </a:pPr>
              <a:t>‹#›</a:t>
            </a:fld>
            <a:endParaRPr lang="en-GB" altLang="en-US"/>
          </a:p>
        </p:txBody>
      </p:sp>
    </p:spTree>
    <p:extLst>
      <p:ext uri="{BB962C8B-B14F-4D97-AF65-F5344CB8AC3E}">
        <p14:creationId xmlns:p14="http://schemas.microsoft.com/office/powerpoint/2010/main" val="3785459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GB"/>
              <a:t>Click to edit Master title style</a:t>
            </a:r>
            <a:endParaRPr lang="en-US" dirty="0"/>
          </a:p>
        </p:txBody>
      </p:sp>
      <p:sp>
        <p:nvSpPr>
          <p:cNvPr id="3" name="Date Placeholder 3">
            <a:extLst>
              <a:ext uri="{FF2B5EF4-FFF2-40B4-BE49-F238E27FC236}">
                <a16:creationId xmlns:a16="http://schemas.microsoft.com/office/drawing/2014/main" id="{3D96645C-2AEC-F7E7-5077-A644FDE3F834}"/>
              </a:ext>
            </a:extLst>
          </p:cNvPr>
          <p:cNvSpPr>
            <a:spLocks noGrp="1"/>
          </p:cNvSpPr>
          <p:nvPr>
            <p:ph type="dt" sz="half" idx="10"/>
          </p:nvPr>
        </p:nvSpPr>
        <p:spPr/>
        <p:txBody>
          <a:bodyPr/>
          <a:lstStyle>
            <a:lvl1pPr>
              <a:defRPr/>
            </a:lvl1pPr>
          </a:lstStyle>
          <a:p>
            <a:pPr>
              <a:defRPr/>
            </a:pPr>
            <a:fld id="{A07ACEDA-85FD-4508-A5D0-A8E71108E27D}" type="datetime1">
              <a:rPr lang="en-GB" altLang="en-US"/>
              <a:pPr>
                <a:defRPr/>
              </a:pPr>
              <a:t>21/09/2026</a:t>
            </a:fld>
            <a:endParaRPr lang="en-GB" altLang="en-US"/>
          </a:p>
        </p:txBody>
      </p:sp>
      <p:sp>
        <p:nvSpPr>
          <p:cNvPr id="4" name="Footer Placeholder 4">
            <a:extLst>
              <a:ext uri="{FF2B5EF4-FFF2-40B4-BE49-F238E27FC236}">
                <a16:creationId xmlns:a16="http://schemas.microsoft.com/office/drawing/2014/main" id="{1E65E725-8D25-B0BA-D9B9-716714D8C6AC}"/>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F1D5C821-EEE5-450C-C995-205D8BE26FE3}"/>
              </a:ext>
            </a:extLst>
          </p:cNvPr>
          <p:cNvSpPr>
            <a:spLocks noGrp="1"/>
          </p:cNvSpPr>
          <p:nvPr>
            <p:ph type="sldNum" sz="quarter" idx="12"/>
          </p:nvPr>
        </p:nvSpPr>
        <p:spPr/>
        <p:txBody>
          <a:bodyPr/>
          <a:lstStyle>
            <a:lvl1pPr>
              <a:defRPr/>
            </a:lvl1pPr>
          </a:lstStyle>
          <a:p>
            <a:pPr>
              <a:defRPr/>
            </a:pPr>
            <a:fld id="{0D5AE4CD-35E3-42D9-B2C4-9C9E5C182B3A}" type="slidenum">
              <a:rPr lang="en-GB" altLang="en-US"/>
              <a:pPr>
                <a:defRPr/>
              </a:pPr>
              <a:t>‹#›</a:t>
            </a:fld>
            <a:endParaRPr lang="en-GB" altLang="en-US"/>
          </a:p>
        </p:txBody>
      </p:sp>
    </p:spTree>
    <p:extLst>
      <p:ext uri="{BB962C8B-B14F-4D97-AF65-F5344CB8AC3E}">
        <p14:creationId xmlns:p14="http://schemas.microsoft.com/office/powerpoint/2010/main" val="2405749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0217DE2-8C33-6144-36AA-7FA07BF98C9B}"/>
              </a:ext>
            </a:extLst>
          </p:cNvPr>
          <p:cNvSpPr>
            <a:spLocks noGrp="1"/>
          </p:cNvSpPr>
          <p:nvPr>
            <p:ph type="dt" sz="half" idx="10"/>
          </p:nvPr>
        </p:nvSpPr>
        <p:spPr/>
        <p:txBody>
          <a:bodyPr/>
          <a:lstStyle>
            <a:lvl1pPr>
              <a:defRPr/>
            </a:lvl1pPr>
          </a:lstStyle>
          <a:p>
            <a:pPr>
              <a:defRPr/>
            </a:pPr>
            <a:fld id="{9E6A659D-8D74-4F1C-9DFB-5A13CE12B069}" type="datetime1">
              <a:rPr lang="en-GB" altLang="en-US"/>
              <a:pPr>
                <a:defRPr/>
              </a:pPr>
              <a:t>21/09/2026</a:t>
            </a:fld>
            <a:endParaRPr lang="en-GB" altLang="en-US"/>
          </a:p>
        </p:txBody>
      </p:sp>
      <p:sp>
        <p:nvSpPr>
          <p:cNvPr id="3" name="Footer Placeholder 4">
            <a:extLst>
              <a:ext uri="{FF2B5EF4-FFF2-40B4-BE49-F238E27FC236}">
                <a16:creationId xmlns:a16="http://schemas.microsoft.com/office/drawing/2014/main" id="{27A8D06B-07DA-660C-09F0-B9D1BA92F28B}"/>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353B8902-9EF1-100B-9550-66DC3ECFDC51}"/>
              </a:ext>
            </a:extLst>
          </p:cNvPr>
          <p:cNvSpPr>
            <a:spLocks noGrp="1"/>
          </p:cNvSpPr>
          <p:nvPr>
            <p:ph type="sldNum" sz="quarter" idx="12"/>
          </p:nvPr>
        </p:nvSpPr>
        <p:spPr/>
        <p:txBody>
          <a:bodyPr/>
          <a:lstStyle>
            <a:lvl1pPr>
              <a:defRPr/>
            </a:lvl1pPr>
          </a:lstStyle>
          <a:p>
            <a:pPr>
              <a:defRPr/>
            </a:pPr>
            <a:fld id="{92480581-022D-4268-84BC-E2B0F6CFB25D}" type="slidenum">
              <a:rPr lang="en-GB" altLang="en-US"/>
              <a:pPr>
                <a:defRPr/>
              </a:pPr>
              <a:t>‹#›</a:t>
            </a:fld>
            <a:endParaRPr lang="en-GB" altLang="en-US"/>
          </a:p>
        </p:txBody>
      </p:sp>
    </p:spTree>
    <p:extLst>
      <p:ext uri="{BB962C8B-B14F-4D97-AF65-F5344CB8AC3E}">
        <p14:creationId xmlns:p14="http://schemas.microsoft.com/office/powerpoint/2010/main" val="1449679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3">
            <a:extLst>
              <a:ext uri="{FF2B5EF4-FFF2-40B4-BE49-F238E27FC236}">
                <a16:creationId xmlns:a16="http://schemas.microsoft.com/office/drawing/2014/main" id="{42C1166C-6C09-0CAB-5B89-47F610D6A409}"/>
              </a:ext>
            </a:extLst>
          </p:cNvPr>
          <p:cNvSpPr>
            <a:spLocks noGrp="1"/>
          </p:cNvSpPr>
          <p:nvPr>
            <p:ph type="dt" sz="half" idx="10"/>
          </p:nvPr>
        </p:nvSpPr>
        <p:spPr/>
        <p:txBody>
          <a:bodyPr/>
          <a:lstStyle>
            <a:lvl1pPr>
              <a:defRPr/>
            </a:lvl1pPr>
          </a:lstStyle>
          <a:p>
            <a:pPr>
              <a:defRPr/>
            </a:pPr>
            <a:fld id="{2392C7CF-7D7E-4119-AD33-F2CC720D0C9D}" type="datetime1">
              <a:rPr lang="en-GB" altLang="en-US"/>
              <a:pPr>
                <a:defRPr/>
              </a:pPr>
              <a:t>21/09/2026</a:t>
            </a:fld>
            <a:endParaRPr lang="en-GB" altLang="en-US"/>
          </a:p>
        </p:txBody>
      </p:sp>
      <p:sp>
        <p:nvSpPr>
          <p:cNvPr id="6" name="Footer Placeholder 4">
            <a:extLst>
              <a:ext uri="{FF2B5EF4-FFF2-40B4-BE49-F238E27FC236}">
                <a16:creationId xmlns:a16="http://schemas.microsoft.com/office/drawing/2014/main" id="{7E8A4052-0E62-8DFF-633E-83A118A2E1E0}"/>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65093013-B8B5-E643-0538-7E470890A3D4}"/>
              </a:ext>
            </a:extLst>
          </p:cNvPr>
          <p:cNvSpPr>
            <a:spLocks noGrp="1"/>
          </p:cNvSpPr>
          <p:nvPr>
            <p:ph type="sldNum" sz="quarter" idx="12"/>
          </p:nvPr>
        </p:nvSpPr>
        <p:spPr/>
        <p:txBody>
          <a:bodyPr/>
          <a:lstStyle>
            <a:lvl1pPr>
              <a:defRPr/>
            </a:lvl1pPr>
          </a:lstStyle>
          <a:p>
            <a:pPr>
              <a:defRPr/>
            </a:pPr>
            <a:fld id="{72275E02-BBEB-4D9F-9D5B-F8756EE58BF1}" type="slidenum">
              <a:rPr lang="en-GB" altLang="en-US"/>
              <a:pPr>
                <a:defRPr/>
              </a:pPr>
              <a:t>‹#›</a:t>
            </a:fld>
            <a:endParaRPr lang="en-GB" altLang="en-US"/>
          </a:p>
        </p:txBody>
      </p:sp>
    </p:spTree>
    <p:extLst>
      <p:ext uri="{BB962C8B-B14F-4D97-AF65-F5344CB8AC3E}">
        <p14:creationId xmlns:p14="http://schemas.microsoft.com/office/powerpoint/2010/main" val="46452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GB" noProof="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89519837-D0F7-F7C3-24BE-0504F6A8B60C}"/>
              </a:ext>
            </a:extLst>
          </p:cNvPr>
          <p:cNvSpPr>
            <a:spLocks noGrp="1"/>
          </p:cNvSpPr>
          <p:nvPr>
            <p:ph type="dt" sz="half" idx="10"/>
          </p:nvPr>
        </p:nvSpPr>
        <p:spPr/>
        <p:txBody>
          <a:bodyPr/>
          <a:lstStyle>
            <a:lvl1pPr>
              <a:defRPr/>
            </a:lvl1pPr>
          </a:lstStyle>
          <a:p>
            <a:pPr>
              <a:defRPr/>
            </a:pPr>
            <a:fld id="{6855944D-2643-4BFC-A918-8678ED19044F}" type="datetime1">
              <a:rPr lang="en-GB" altLang="en-US"/>
              <a:pPr>
                <a:defRPr/>
              </a:pPr>
              <a:t>21/09/2026</a:t>
            </a:fld>
            <a:endParaRPr lang="en-GB" altLang="en-US"/>
          </a:p>
        </p:txBody>
      </p:sp>
      <p:sp>
        <p:nvSpPr>
          <p:cNvPr id="6" name="Footer Placeholder 4">
            <a:extLst>
              <a:ext uri="{FF2B5EF4-FFF2-40B4-BE49-F238E27FC236}">
                <a16:creationId xmlns:a16="http://schemas.microsoft.com/office/drawing/2014/main" id="{D5879FFE-5B63-6C4F-AAEC-4B95C91F454F}"/>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E3DEC3DC-0054-98CE-E2C9-9DE29A2AF3C4}"/>
              </a:ext>
            </a:extLst>
          </p:cNvPr>
          <p:cNvSpPr>
            <a:spLocks noGrp="1"/>
          </p:cNvSpPr>
          <p:nvPr>
            <p:ph type="sldNum" sz="quarter" idx="12"/>
          </p:nvPr>
        </p:nvSpPr>
        <p:spPr/>
        <p:txBody>
          <a:bodyPr/>
          <a:lstStyle>
            <a:lvl1pPr>
              <a:defRPr/>
            </a:lvl1pPr>
          </a:lstStyle>
          <a:p>
            <a:pPr>
              <a:defRPr/>
            </a:pPr>
            <a:fld id="{F89D2C7A-2960-4729-A989-20FC22154A01}" type="slidenum">
              <a:rPr lang="en-GB" altLang="en-US"/>
              <a:pPr>
                <a:defRPr/>
              </a:pPr>
              <a:t>‹#›</a:t>
            </a:fld>
            <a:endParaRPr lang="en-GB" altLang="en-US"/>
          </a:p>
        </p:txBody>
      </p:sp>
    </p:spTree>
    <p:extLst>
      <p:ext uri="{BB962C8B-B14F-4D97-AF65-F5344CB8AC3E}">
        <p14:creationId xmlns:p14="http://schemas.microsoft.com/office/powerpoint/2010/main" val="2011525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CEE341B-3D22-CF5A-050D-DAB638C99B92}"/>
              </a:ext>
            </a:extLst>
          </p:cNvPr>
          <p:cNvSpPr>
            <a:spLocks noGrp="1"/>
          </p:cNvSpPr>
          <p:nvPr>
            <p:ph type="dt" sz="half" idx="10"/>
          </p:nvPr>
        </p:nvSpPr>
        <p:spPr/>
        <p:txBody>
          <a:bodyPr/>
          <a:lstStyle>
            <a:lvl1pPr>
              <a:defRPr/>
            </a:lvl1pPr>
          </a:lstStyle>
          <a:p>
            <a:pPr>
              <a:defRPr/>
            </a:pPr>
            <a:fld id="{3346B2D8-6703-4C05-9A0B-69B6212DB55D}"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39264AED-EC7F-D257-5A98-B3E2CC294451}"/>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9A136F4-ED97-2C7F-5A84-147A9C30C8D2}"/>
              </a:ext>
            </a:extLst>
          </p:cNvPr>
          <p:cNvSpPr>
            <a:spLocks noGrp="1"/>
          </p:cNvSpPr>
          <p:nvPr>
            <p:ph type="sldNum" sz="quarter" idx="12"/>
          </p:nvPr>
        </p:nvSpPr>
        <p:spPr/>
        <p:txBody>
          <a:bodyPr/>
          <a:lstStyle>
            <a:lvl1pPr>
              <a:defRPr/>
            </a:lvl1pPr>
          </a:lstStyle>
          <a:p>
            <a:pPr>
              <a:defRPr/>
            </a:pPr>
            <a:fld id="{615E4143-7F00-44EC-914A-915FBAD051A4}" type="slidenum">
              <a:rPr lang="en-GB" altLang="en-US"/>
              <a:pPr>
                <a:defRPr/>
              </a:pPr>
              <a:t>‹#›</a:t>
            </a:fld>
            <a:endParaRPr lang="en-GB" altLang="en-US"/>
          </a:p>
        </p:txBody>
      </p:sp>
    </p:spTree>
    <p:extLst>
      <p:ext uri="{BB962C8B-B14F-4D97-AF65-F5344CB8AC3E}">
        <p14:creationId xmlns:p14="http://schemas.microsoft.com/office/powerpoint/2010/main" val="1671797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88A57EA0-872E-2D9E-FCF4-C2FF9A6A981B}"/>
              </a:ext>
            </a:extLst>
          </p:cNvPr>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5" name="TextBox 18">
            <a:extLst>
              <a:ext uri="{FF2B5EF4-FFF2-40B4-BE49-F238E27FC236}">
                <a16:creationId xmlns:a16="http://schemas.microsoft.com/office/drawing/2014/main" id="{B5ED4501-D596-BFF6-B947-5C08B2682DDF}"/>
              </a:ext>
            </a:extLst>
          </p:cNvPr>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6" name="Date Placeholder 3">
            <a:extLst>
              <a:ext uri="{FF2B5EF4-FFF2-40B4-BE49-F238E27FC236}">
                <a16:creationId xmlns:a16="http://schemas.microsoft.com/office/drawing/2014/main" id="{12B19102-32B3-1B90-56CF-4D33C6F97358}"/>
              </a:ext>
            </a:extLst>
          </p:cNvPr>
          <p:cNvSpPr>
            <a:spLocks noGrp="1"/>
          </p:cNvSpPr>
          <p:nvPr>
            <p:ph type="dt" sz="half" idx="14"/>
          </p:nvPr>
        </p:nvSpPr>
        <p:spPr/>
        <p:txBody>
          <a:bodyPr/>
          <a:lstStyle>
            <a:lvl1pPr>
              <a:defRPr/>
            </a:lvl1pPr>
          </a:lstStyle>
          <a:p>
            <a:pPr>
              <a:defRPr/>
            </a:pPr>
            <a:fld id="{E447F3BA-3C4C-4F84-8DDF-8C30E167CD3D}" type="datetime1">
              <a:rPr lang="en-GB" altLang="en-US"/>
              <a:pPr>
                <a:defRPr/>
              </a:pPr>
              <a:t>21/09/2026</a:t>
            </a:fld>
            <a:endParaRPr lang="en-GB" altLang="en-US"/>
          </a:p>
        </p:txBody>
      </p:sp>
      <p:sp>
        <p:nvSpPr>
          <p:cNvPr id="7" name="Footer Placeholder 4">
            <a:extLst>
              <a:ext uri="{FF2B5EF4-FFF2-40B4-BE49-F238E27FC236}">
                <a16:creationId xmlns:a16="http://schemas.microsoft.com/office/drawing/2014/main" id="{AF02AB3F-D285-1C94-0268-0817DB5F6D68}"/>
              </a:ext>
            </a:extLst>
          </p:cNvPr>
          <p:cNvSpPr>
            <a:spLocks noGrp="1"/>
          </p:cNvSpPr>
          <p:nvPr>
            <p:ph type="ftr" sz="quarter" idx="15"/>
          </p:nvPr>
        </p:nvSpPr>
        <p:spPr/>
        <p:txBody>
          <a:bodyPr/>
          <a:lstStyle>
            <a:lvl1pPr>
              <a:defRPr/>
            </a:lvl1pPr>
          </a:lstStyle>
          <a:p>
            <a:pPr>
              <a:defRPr/>
            </a:pPr>
            <a:endParaRPr lang="en-GB" altLang="en-US"/>
          </a:p>
        </p:txBody>
      </p:sp>
      <p:sp>
        <p:nvSpPr>
          <p:cNvPr id="8" name="Slide Number Placeholder 5">
            <a:extLst>
              <a:ext uri="{FF2B5EF4-FFF2-40B4-BE49-F238E27FC236}">
                <a16:creationId xmlns:a16="http://schemas.microsoft.com/office/drawing/2014/main" id="{4793296B-8352-5B3D-97C8-6F3E12D840DF}"/>
              </a:ext>
            </a:extLst>
          </p:cNvPr>
          <p:cNvSpPr>
            <a:spLocks noGrp="1"/>
          </p:cNvSpPr>
          <p:nvPr>
            <p:ph type="sldNum" sz="quarter" idx="16"/>
          </p:nvPr>
        </p:nvSpPr>
        <p:spPr/>
        <p:txBody>
          <a:bodyPr/>
          <a:lstStyle>
            <a:lvl1pPr>
              <a:defRPr/>
            </a:lvl1pPr>
          </a:lstStyle>
          <a:p>
            <a:pPr>
              <a:defRPr/>
            </a:pPr>
            <a:fld id="{7CD8E4D8-ED24-4758-8911-DFE333743DEA}" type="slidenum">
              <a:rPr lang="en-GB" altLang="en-US"/>
              <a:pPr>
                <a:defRPr/>
              </a:pPr>
              <a:t>‹#›</a:t>
            </a:fld>
            <a:endParaRPr lang="en-GB" altLang="en-US"/>
          </a:p>
        </p:txBody>
      </p:sp>
    </p:spTree>
    <p:extLst>
      <p:ext uri="{BB962C8B-B14F-4D97-AF65-F5344CB8AC3E}">
        <p14:creationId xmlns:p14="http://schemas.microsoft.com/office/powerpoint/2010/main" val="110488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2E382D5-7A91-0F4A-AA9B-1B902461B9ED}"/>
              </a:ext>
            </a:extLst>
          </p:cNvPr>
          <p:cNvSpPr>
            <a:spLocks noGrp="1"/>
          </p:cNvSpPr>
          <p:nvPr>
            <p:ph type="dt" sz="half" idx="10"/>
          </p:nvPr>
        </p:nvSpPr>
        <p:spPr/>
        <p:txBody>
          <a:bodyPr/>
          <a:lstStyle>
            <a:lvl1pPr>
              <a:defRPr/>
            </a:lvl1pPr>
          </a:lstStyle>
          <a:p>
            <a:pPr>
              <a:defRPr/>
            </a:pPr>
            <a:fld id="{F849263B-3C05-4E9A-8B57-B9D0C4F0F53F}"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329FC0E9-FEDA-B5E9-8B68-B054509F4404}"/>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F207D7D-32D3-9A7A-5A9B-AB9E88E01C81}"/>
              </a:ext>
            </a:extLst>
          </p:cNvPr>
          <p:cNvSpPr>
            <a:spLocks noGrp="1"/>
          </p:cNvSpPr>
          <p:nvPr>
            <p:ph type="sldNum" sz="quarter" idx="12"/>
          </p:nvPr>
        </p:nvSpPr>
        <p:spPr/>
        <p:txBody>
          <a:bodyPr/>
          <a:lstStyle>
            <a:lvl1pPr>
              <a:defRPr/>
            </a:lvl1pPr>
          </a:lstStyle>
          <a:p>
            <a:pPr>
              <a:defRPr/>
            </a:pPr>
            <a:fld id="{C4045F96-AC05-42D0-927D-5031DDC87706}" type="slidenum">
              <a:rPr lang="en-GB" altLang="en-US"/>
              <a:pPr>
                <a:defRPr/>
              </a:pPr>
              <a:t>‹#›</a:t>
            </a:fld>
            <a:endParaRPr lang="en-GB" altLang="en-US"/>
          </a:p>
        </p:txBody>
      </p:sp>
    </p:spTree>
    <p:extLst>
      <p:ext uri="{BB962C8B-B14F-4D97-AF65-F5344CB8AC3E}">
        <p14:creationId xmlns:p14="http://schemas.microsoft.com/office/powerpoint/2010/main" val="1873371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049E514A-2540-8483-700C-390AE95DB800}"/>
              </a:ext>
            </a:extLst>
          </p:cNvPr>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5" name="TextBox 18">
            <a:extLst>
              <a:ext uri="{FF2B5EF4-FFF2-40B4-BE49-F238E27FC236}">
                <a16:creationId xmlns:a16="http://schemas.microsoft.com/office/drawing/2014/main" id="{CB34799A-B220-58AA-98C8-D180F1657B7D}"/>
              </a:ext>
            </a:extLst>
          </p:cNvPr>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6" name="Date Placeholder 3">
            <a:extLst>
              <a:ext uri="{FF2B5EF4-FFF2-40B4-BE49-F238E27FC236}">
                <a16:creationId xmlns:a16="http://schemas.microsoft.com/office/drawing/2014/main" id="{801FC1E3-D027-953B-517F-13B1883FC959}"/>
              </a:ext>
            </a:extLst>
          </p:cNvPr>
          <p:cNvSpPr>
            <a:spLocks noGrp="1"/>
          </p:cNvSpPr>
          <p:nvPr>
            <p:ph type="dt" sz="half" idx="14"/>
          </p:nvPr>
        </p:nvSpPr>
        <p:spPr/>
        <p:txBody>
          <a:bodyPr/>
          <a:lstStyle>
            <a:lvl1pPr>
              <a:defRPr/>
            </a:lvl1pPr>
          </a:lstStyle>
          <a:p>
            <a:pPr>
              <a:defRPr/>
            </a:pPr>
            <a:fld id="{559A8337-3E5B-44BE-8E3E-85912A19D53A}" type="datetime1">
              <a:rPr lang="en-GB" altLang="en-US"/>
              <a:pPr>
                <a:defRPr/>
              </a:pPr>
              <a:t>21/09/2026</a:t>
            </a:fld>
            <a:endParaRPr lang="en-GB" altLang="en-US"/>
          </a:p>
        </p:txBody>
      </p:sp>
      <p:sp>
        <p:nvSpPr>
          <p:cNvPr id="7" name="Footer Placeholder 4">
            <a:extLst>
              <a:ext uri="{FF2B5EF4-FFF2-40B4-BE49-F238E27FC236}">
                <a16:creationId xmlns:a16="http://schemas.microsoft.com/office/drawing/2014/main" id="{3F1F5904-A5F7-803E-02F6-AC86939BD636}"/>
              </a:ext>
            </a:extLst>
          </p:cNvPr>
          <p:cNvSpPr>
            <a:spLocks noGrp="1"/>
          </p:cNvSpPr>
          <p:nvPr>
            <p:ph type="ftr" sz="quarter" idx="15"/>
          </p:nvPr>
        </p:nvSpPr>
        <p:spPr/>
        <p:txBody>
          <a:bodyPr/>
          <a:lstStyle>
            <a:lvl1pPr>
              <a:defRPr/>
            </a:lvl1pPr>
          </a:lstStyle>
          <a:p>
            <a:pPr>
              <a:defRPr/>
            </a:pPr>
            <a:endParaRPr lang="en-GB" altLang="en-US"/>
          </a:p>
        </p:txBody>
      </p:sp>
      <p:sp>
        <p:nvSpPr>
          <p:cNvPr id="8" name="Slide Number Placeholder 5">
            <a:extLst>
              <a:ext uri="{FF2B5EF4-FFF2-40B4-BE49-F238E27FC236}">
                <a16:creationId xmlns:a16="http://schemas.microsoft.com/office/drawing/2014/main" id="{D2BF61DE-68A4-7222-B5BE-C64A0ED610C7}"/>
              </a:ext>
            </a:extLst>
          </p:cNvPr>
          <p:cNvSpPr>
            <a:spLocks noGrp="1"/>
          </p:cNvSpPr>
          <p:nvPr>
            <p:ph type="sldNum" sz="quarter" idx="16"/>
          </p:nvPr>
        </p:nvSpPr>
        <p:spPr/>
        <p:txBody>
          <a:bodyPr/>
          <a:lstStyle>
            <a:lvl1pPr>
              <a:defRPr/>
            </a:lvl1pPr>
          </a:lstStyle>
          <a:p>
            <a:pPr>
              <a:defRPr/>
            </a:pPr>
            <a:fld id="{1AEFABEC-D2A4-4EB0-B406-5E471CBAEA18}" type="slidenum">
              <a:rPr lang="en-GB" altLang="en-US"/>
              <a:pPr>
                <a:defRPr/>
              </a:pPr>
              <a:t>‹#›</a:t>
            </a:fld>
            <a:endParaRPr lang="en-GB" altLang="en-US"/>
          </a:p>
        </p:txBody>
      </p:sp>
    </p:spTree>
    <p:extLst>
      <p:ext uri="{BB962C8B-B14F-4D97-AF65-F5344CB8AC3E}">
        <p14:creationId xmlns:p14="http://schemas.microsoft.com/office/powerpoint/2010/main" val="23180001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11D2D66-F362-A1B0-259E-A91C0B802924}"/>
              </a:ext>
            </a:extLst>
          </p:cNvPr>
          <p:cNvSpPr>
            <a:spLocks noGrp="1"/>
          </p:cNvSpPr>
          <p:nvPr>
            <p:ph type="dt" sz="half" idx="14"/>
          </p:nvPr>
        </p:nvSpPr>
        <p:spPr/>
        <p:txBody>
          <a:bodyPr/>
          <a:lstStyle>
            <a:lvl1pPr>
              <a:defRPr/>
            </a:lvl1pPr>
          </a:lstStyle>
          <a:p>
            <a:pPr>
              <a:defRPr/>
            </a:pPr>
            <a:fld id="{81E9ABCC-90D0-4457-B05D-AEB9E5221509}"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BED38637-EA5D-66C5-3D8A-A52003843844}"/>
              </a:ext>
            </a:extLst>
          </p:cNvPr>
          <p:cNvSpPr>
            <a:spLocks noGrp="1"/>
          </p:cNvSpPr>
          <p:nvPr>
            <p:ph type="ftr" sz="quarter" idx="15"/>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3DBDF96F-32E3-894D-B2D6-313C6FBF620E}"/>
              </a:ext>
            </a:extLst>
          </p:cNvPr>
          <p:cNvSpPr>
            <a:spLocks noGrp="1"/>
          </p:cNvSpPr>
          <p:nvPr>
            <p:ph type="sldNum" sz="quarter" idx="16"/>
          </p:nvPr>
        </p:nvSpPr>
        <p:spPr/>
        <p:txBody>
          <a:bodyPr/>
          <a:lstStyle>
            <a:lvl1pPr>
              <a:defRPr/>
            </a:lvl1pPr>
          </a:lstStyle>
          <a:p>
            <a:pPr>
              <a:defRPr/>
            </a:pPr>
            <a:fld id="{16521471-4447-4184-9C31-AE92215DCC18}" type="slidenum">
              <a:rPr lang="en-GB" altLang="en-US"/>
              <a:pPr>
                <a:defRPr/>
              </a:pPr>
              <a:t>‹#›</a:t>
            </a:fld>
            <a:endParaRPr lang="en-GB" altLang="en-US"/>
          </a:p>
        </p:txBody>
      </p:sp>
    </p:spTree>
    <p:extLst>
      <p:ext uri="{BB962C8B-B14F-4D97-AF65-F5344CB8AC3E}">
        <p14:creationId xmlns:p14="http://schemas.microsoft.com/office/powerpoint/2010/main" val="365532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6F30FBE2-99B2-A527-BEFA-8322B1BA4486}"/>
              </a:ext>
            </a:extLst>
          </p:cNvPr>
          <p:cNvSpPr>
            <a:spLocks noGrp="1"/>
          </p:cNvSpPr>
          <p:nvPr>
            <p:ph type="dt" sz="half" idx="10"/>
          </p:nvPr>
        </p:nvSpPr>
        <p:spPr/>
        <p:txBody>
          <a:bodyPr/>
          <a:lstStyle>
            <a:lvl1pPr>
              <a:defRPr/>
            </a:lvl1pPr>
          </a:lstStyle>
          <a:p>
            <a:pPr>
              <a:defRPr/>
            </a:pPr>
            <a:fld id="{F2FBA0DC-0A28-40A0-9310-9493908A2E73}"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1FA99F49-32D2-2941-D9CC-FC2A65D92985}"/>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EE6BCEF-13C4-C239-DEAA-4B291BDDD84A}"/>
              </a:ext>
            </a:extLst>
          </p:cNvPr>
          <p:cNvSpPr>
            <a:spLocks noGrp="1"/>
          </p:cNvSpPr>
          <p:nvPr>
            <p:ph type="sldNum" sz="quarter" idx="12"/>
          </p:nvPr>
        </p:nvSpPr>
        <p:spPr/>
        <p:txBody>
          <a:bodyPr/>
          <a:lstStyle>
            <a:lvl1pPr>
              <a:defRPr/>
            </a:lvl1pPr>
          </a:lstStyle>
          <a:p>
            <a:pPr>
              <a:defRPr/>
            </a:pPr>
            <a:fld id="{5356863F-1333-4EFA-B256-2312D79D1DFE}" type="slidenum">
              <a:rPr lang="en-GB" altLang="en-US"/>
              <a:pPr>
                <a:defRPr/>
              </a:pPr>
              <a:t>‹#›</a:t>
            </a:fld>
            <a:endParaRPr lang="en-GB" altLang="en-US"/>
          </a:p>
        </p:txBody>
      </p:sp>
    </p:spTree>
    <p:extLst>
      <p:ext uri="{BB962C8B-B14F-4D97-AF65-F5344CB8AC3E}">
        <p14:creationId xmlns:p14="http://schemas.microsoft.com/office/powerpoint/2010/main" val="3873676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F263A46C-7BDB-089D-8158-E6D8C677AB17}"/>
              </a:ext>
            </a:extLst>
          </p:cNvPr>
          <p:cNvSpPr>
            <a:spLocks noGrp="1"/>
          </p:cNvSpPr>
          <p:nvPr>
            <p:ph type="dt" sz="half" idx="10"/>
          </p:nvPr>
        </p:nvSpPr>
        <p:spPr/>
        <p:txBody>
          <a:bodyPr/>
          <a:lstStyle>
            <a:lvl1pPr>
              <a:defRPr/>
            </a:lvl1pPr>
          </a:lstStyle>
          <a:p>
            <a:pPr>
              <a:defRPr/>
            </a:pPr>
            <a:fld id="{A812BB42-049C-4592-8170-DB5F882A127C}"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590A71E1-F512-82D8-DB03-3BEA6E2A122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7BCA4EB8-9462-81E0-4A47-5068C756F584}"/>
              </a:ext>
            </a:extLst>
          </p:cNvPr>
          <p:cNvSpPr>
            <a:spLocks noGrp="1"/>
          </p:cNvSpPr>
          <p:nvPr>
            <p:ph type="sldNum" sz="quarter" idx="12"/>
          </p:nvPr>
        </p:nvSpPr>
        <p:spPr/>
        <p:txBody>
          <a:bodyPr/>
          <a:lstStyle>
            <a:lvl1pPr>
              <a:defRPr/>
            </a:lvl1pPr>
          </a:lstStyle>
          <a:p>
            <a:pPr>
              <a:defRPr/>
            </a:pPr>
            <a:fld id="{7B4EDD47-7676-4FDB-BD74-5919D039A4DA}" type="slidenum">
              <a:rPr lang="en-GB" altLang="en-US"/>
              <a:pPr>
                <a:defRPr/>
              </a:pPr>
              <a:t>‹#›</a:t>
            </a:fld>
            <a:endParaRPr lang="en-GB" altLang="en-US"/>
          </a:p>
        </p:txBody>
      </p:sp>
    </p:spTree>
    <p:extLst>
      <p:ext uri="{BB962C8B-B14F-4D97-AF65-F5344CB8AC3E}">
        <p14:creationId xmlns:p14="http://schemas.microsoft.com/office/powerpoint/2010/main" val="1571060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A4A287D3-D02E-B7A3-4BD5-E8AFA4A04F43}"/>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D4094441-156D-358B-9F38-7172EEF3119C}"/>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16:creationId xmlns:a16="http://schemas.microsoft.com/office/drawing/2014/main" id="{581D9C28-121F-68E7-01FD-763279DC570A}"/>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8A863921-E80C-8E56-A4A4-DEF6FD9FBDAB}"/>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9032D679-BCDA-1529-4679-87AB68E13165}"/>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16:creationId xmlns:a16="http://schemas.microsoft.com/office/drawing/2014/main" id="{2F23F061-C9CE-F58B-C762-10F4DC7A772C}"/>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2F60535A-C770-AF09-5F28-9D281473283E}"/>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16:creationId xmlns:a16="http://schemas.microsoft.com/office/drawing/2014/main" id="{F363CEDA-E798-001A-34F9-0DBC039809CF}"/>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8113FC90-0A81-7609-041B-1427CE74C715}"/>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16:creationId xmlns:a16="http://schemas.microsoft.com/office/drawing/2014/main" id="{98952A38-8769-CA60-7D79-0282481FC8DB}"/>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16:creationId xmlns:a16="http://schemas.microsoft.com/office/drawing/2014/main" id="{EA33B036-983E-3DBF-4FAE-BFFC7A07D17E}"/>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a:extLst>
              <a:ext uri="{FF2B5EF4-FFF2-40B4-BE49-F238E27FC236}">
                <a16:creationId xmlns:a16="http://schemas.microsoft.com/office/drawing/2014/main" id="{CAAD9C36-F100-4696-CDD8-E439A47921A0}"/>
              </a:ext>
            </a:extLst>
          </p:cNvPr>
          <p:cNvSpPr>
            <a:spLocks noGrp="1" noChangeArrowheads="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title style</a:t>
            </a:r>
            <a:endParaRPr lang="en-US" altLang="en-US"/>
          </a:p>
        </p:txBody>
      </p:sp>
      <p:sp>
        <p:nvSpPr>
          <p:cNvPr id="1028" name="Text Placeholder 2">
            <a:extLst>
              <a:ext uri="{FF2B5EF4-FFF2-40B4-BE49-F238E27FC236}">
                <a16:creationId xmlns:a16="http://schemas.microsoft.com/office/drawing/2014/main" id="{761304D1-186D-B2D4-CFA0-D45366DE1CD7}"/>
              </a:ext>
            </a:extLst>
          </p:cNvPr>
          <p:cNvSpPr>
            <a:spLocks noGrp="1" noChangeArrowheads="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A044CC9D-6911-AE81-9DAA-D1D524AACF30}"/>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tx1">
                    <a:tint val="75000"/>
                  </a:schemeClr>
                </a:solidFill>
                <a:latin typeface="+mn-lt"/>
              </a:defRPr>
            </a:lvl1pPr>
          </a:lstStyle>
          <a:p>
            <a:pPr>
              <a:defRPr/>
            </a:pPr>
            <a:fld id="{98A597E7-B863-44CC-916B-2BE4219A8E74}" type="datetime1">
              <a:rPr lang="en-GB" altLang="en-US"/>
              <a:pPr>
                <a:defRPr/>
              </a:pPr>
              <a:t>21/09/2026</a:t>
            </a:fld>
            <a:endParaRPr lang="en-GB" altLang="en-US"/>
          </a:p>
        </p:txBody>
      </p:sp>
      <p:sp>
        <p:nvSpPr>
          <p:cNvPr id="5" name="Footer Placeholder 4">
            <a:extLst>
              <a:ext uri="{FF2B5EF4-FFF2-40B4-BE49-F238E27FC236}">
                <a16:creationId xmlns:a16="http://schemas.microsoft.com/office/drawing/2014/main" id="{67BBA322-B53B-B627-25ED-E1E79B84A021}"/>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GB" altLang="en-US"/>
          </a:p>
        </p:txBody>
      </p:sp>
      <p:sp>
        <p:nvSpPr>
          <p:cNvPr id="6" name="Slide Number Placeholder 5">
            <a:extLst>
              <a:ext uri="{FF2B5EF4-FFF2-40B4-BE49-F238E27FC236}">
                <a16:creationId xmlns:a16="http://schemas.microsoft.com/office/drawing/2014/main" id="{9B4F90B1-915C-33B5-FC6B-87B30FBC54C0}"/>
              </a:ext>
            </a:extLst>
          </p:cNvPr>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accent1"/>
                </a:solidFill>
                <a:latin typeface="+mn-lt"/>
              </a:defRPr>
            </a:lvl1pPr>
          </a:lstStyle>
          <a:p>
            <a:pPr>
              <a:defRPr/>
            </a:pPr>
            <a:fld id="{FE9BE7BB-609F-475B-97BF-2564A878E86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123" r:id="rId1"/>
    <p:sldLayoutId id="2147484110" r:id="rId2"/>
    <p:sldLayoutId id="2147484111" r:id="rId3"/>
    <p:sldLayoutId id="2147484112" r:id="rId4"/>
    <p:sldLayoutId id="2147484113" r:id="rId5"/>
    <p:sldLayoutId id="2147484114" r:id="rId6"/>
    <p:sldLayoutId id="2147484115" r:id="rId7"/>
    <p:sldLayoutId id="2147484116" r:id="rId8"/>
    <p:sldLayoutId id="2147484117" r:id="rId9"/>
    <p:sldLayoutId id="2147484118" r:id="rId10"/>
    <p:sldLayoutId id="2147484124" r:id="rId11"/>
    <p:sldLayoutId id="2147484119" r:id="rId12"/>
    <p:sldLayoutId id="2147484125" r:id="rId13"/>
    <p:sldLayoutId id="2147484120" r:id="rId14"/>
    <p:sldLayoutId id="2147484121" r:id="rId15"/>
    <p:sldLayoutId id="2147484122"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anose="020B0603020202020204" pitchFamily="34" charset="0"/>
        </a:defRPr>
      </a:lvl2pPr>
      <a:lvl3pPr algn="l" defTabSz="457200" rtl="0" fontAlgn="base">
        <a:spcBef>
          <a:spcPct val="0"/>
        </a:spcBef>
        <a:spcAft>
          <a:spcPct val="0"/>
        </a:spcAft>
        <a:defRPr sz="3600">
          <a:solidFill>
            <a:schemeClr val="accent1"/>
          </a:solidFill>
          <a:latin typeface="Trebuchet MS" panose="020B0603020202020204" pitchFamily="34" charset="0"/>
        </a:defRPr>
      </a:lvl3pPr>
      <a:lvl4pPr algn="l" defTabSz="457200" rtl="0" fontAlgn="base">
        <a:spcBef>
          <a:spcPct val="0"/>
        </a:spcBef>
        <a:spcAft>
          <a:spcPct val="0"/>
        </a:spcAft>
        <a:defRPr sz="3600">
          <a:solidFill>
            <a:schemeClr val="accent1"/>
          </a:solidFill>
          <a:latin typeface="Trebuchet MS" panose="020B0603020202020204" pitchFamily="34" charset="0"/>
        </a:defRPr>
      </a:lvl4pPr>
      <a:lvl5pPr algn="l" defTabSz="457200" rtl="0" fontAlgn="base">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slide" Target="slide2.xml"/><Relationship Id="rId7" Type="http://schemas.openxmlformats.org/officeDocument/2006/relationships/slide" Target="slide24.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slide" Target="slide31.xml"/><Relationship Id="rId5" Type="http://schemas.openxmlformats.org/officeDocument/2006/relationships/slide" Target="slide18.xml"/><Relationship Id="rId4" Type="http://schemas.openxmlformats.org/officeDocument/2006/relationships/slide" Target="slide5.xml"/><Relationship Id="rId9" Type="http://schemas.openxmlformats.org/officeDocument/2006/relationships/slide" Target="slide32.xml"/></Relationships>
</file>

<file path=ppt/slides/_rels/slide2.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slide" Target="slide10.xml"/><Relationship Id="rId7" Type="http://schemas.openxmlformats.org/officeDocument/2006/relationships/slide" Target="slide19.xml"/><Relationship Id="rId12" Type="http://schemas.openxmlformats.org/officeDocument/2006/relationships/slide" Target="slide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17.xml"/><Relationship Id="rId11" Type="http://schemas.openxmlformats.org/officeDocument/2006/relationships/slide" Target="slide23.xml"/><Relationship Id="rId5" Type="http://schemas.openxmlformats.org/officeDocument/2006/relationships/slide" Target="slide13.xml"/><Relationship Id="rId10" Type="http://schemas.openxmlformats.org/officeDocument/2006/relationships/slide" Target="slide15.xml"/><Relationship Id="rId4" Type="http://schemas.openxmlformats.org/officeDocument/2006/relationships/slide" Target="slide16.xml"/><Relationship Id="rId9" Type="http://schemas.openxmlformats.org/officeDocument/2006/relationships/slide" Target="slide18.xml"/></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mailto:headteacher@shardlow.derbyshire.sch.uk"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6.xml"/><Relationship Id="rId7" Type="http://schemas.openxmlformats.org/officeDocument/2006/relationships/slide" Target="slide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32.xml"/><Relationship Id="rId5" Type="http://schemas.openxmlformats.org/officeDocument/2006/relationships/slide" Target="slide11.xml"/><Relationship Id="rId4" Type="http://schemas.openxmlformats.org/officeDocument/2006/relationships/slide" Target="slide12.xml"/><Relationship Id="rId9"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hyperlink" Target="https://www.gov.uk/equality-act-2010-guidance"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 Target="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mailto:ckudryk@oneacademytrust.co.uk"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hyperlink" Target="https://www.derbyshire.gov.uk/education/psych_soc/default.asp" TargetMode="External"/><Relationship Id="rId7" Type="http://schemas.openxmlformats.org/officeDocument/2006/relationships/hyperlink" Target="https://www.derbyshire.gov.uk/education/schools/special_educational_needs/support/sssen/default.asp"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www.derbyshirehealthcareft.nhs.uk/services/childrens-services/camhs/camhs-homepage/" TargetMode="External"/><Relationship Id="rId5" Type="http://schemas.openxmlformats.org/officeDocument/2006/relationships/hyperlink" Target="http://www.covkidsot.co.uk/" TargetMode="External"/><Relationship Id="rId4" Type="http://schemas.openxmlformats.org/officeDocument/2006/relationships/hyperlink" Target="http://www.coventrychildrensslt.co.uk/"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5.xml"/><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children-with-special-educational-needs/extra-SEN-help" TargetMode="External"/><Relationship Id="rId2" Type="http://schemas.openxmlformats.org/officeDocument/2006/relationships/hyperlink" Target="http://www.coventry.gov.uk/info/157/coventrys_special_educational_needs_and_disability_send_local_offer/2373/school_education_for_children_with_special_education_needs_and_disabilities/4" TargetMode="External"/><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1.xml"/><Relationship Id="rId5" Type="http://schemas.openxmlformats.org/officeDocument/2006/relationships/slide" Target="slide21.xml"/><Relationship Id="rId4" Type="http://schemas.openxmlformats.org/officeDocument/2006/relationships/slide" Target="slide22.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slide" Target="slide18.xml"/></Relationships>
</file>

<file path=ppt/slides/_rels/slide21.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1.xml"/><Relationship Id="rId5" Type="http://schemas.openxmlformats.org/officeDocument/2006/relationships/slide" Target="slide25.xml"/><Relationship Id="rId4" Type="http://schemas.openxmlformats.org/officeDocument/2006/relationships/slide" Target="slide26.xml"/></Relationships>
</file>

<file path=ppt/slides/_rels/slide25.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slide" Target="slide1.xml"/><Relationship Id="rId4" Type="http://schemas.openxmlformats.org/officeDocument/2006/relationships/slide" Target="slide30.xml"/></Relationships>
</file>

<file path=ppt/slides/_rels/slide29.xml.rels><?xml version="1.0" encoding="UTF-8" standalone="yes"?>
<Relationships xmlns="http://schemas.openxmlformats.org/package/2006/relationships"><Relationship Id="rId3" Type="http://schemas.openxmlformats.org/officeDocument/2006/relationships/hyperlink" Target="http://www.derbyshiresendlocaloffer.org/" TargetMode="External"/><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slide" Target="slide28.xml"/></Relationships>
</file>

<file path=ppt/slides/_rels/slide30.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mailto:hberry@shardlow.derbyshire.sch.uk" TargetMode="External"/><Relationship Id="rId2" Type="http://schemas.openxmlformats.org/officeDocument/2006/relationships/hyperlink" Target="mailto:enquiries@shardlow.derbyshire.sch.uk" TargetMode="External"/><Relationship Id="rId1" Type="http://schemas.openxmlformats.org/officeDocument/2006/relationships/slideLayout" Target="../slideLayouts/slideLayout7.xml"/><Relationship Id="rId6" Type="http://schemas.openxmlformats.org/officeDocument/2006/relationships/slide" Target="slide1.xml"/><Relationship Id="rId5" Type="http://schemas.openxmlformats.org/officeDocument/2006/relationships/hyperlink" Target="mailto:ckudryk@oneacademytrust.co.uk" TargetMode="External"/><Relationship Id="rId4" Type="http://schemas.openxmlformats.org/officeDocument/2006/relationships/hyperlink" Target="mailto:headteacher@shardlow.derbyshire.sch.uk" TargetMode="External"/></Relationships>
</file>

<file path=ppt/slides/_rels/slide3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a:extLst>
              <a:ext uri="{FF2B5EF4-FFF2-40B4-BE49-F238E27FC236}">
                <a16:creationId xmlns:a16="http://schemas.microsoft.com/office/drawing/2014/main" id="{6D7F9303-4F50-6D0D-A329-C838E814F1BC}"/>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438" y="2076450"/>
            <a:ext cx="8747125" cy="3930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7" name="TextBox 13">
            <a:extLst>
              <a:ext uri="{FF2B5EF4-FFF2-40B4-BE49-F238E27FC236}">
                <a16:creationId xmlns:a16="http://schemas.microsoft.com/office/drawing/2014/main" id="{BA71C90D-4576-976D-4AB0-8DF34ABFB92B}"/>
              </a:ext>
            </a:extLst>
          </p:cNvPr>
          <p:cNvSpPr>
            <a:spLocks noChangeArrowheads="1"/>
          </p:cNvSpPr>
          <p:nvPr/>
        </p:nvSpPr>
        <p:spPr bwMode="auto">
          <a:xfrm>
            <a:off x="2411413" y="188913"/>
            <a:ext cx="4537075" cy="1739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400" b="1" u="sng">
                <a:solidFill>
                  <a:srgbClr val="000000"/>
                </a:solidFill>
                <a:latin typeface="Twinkl" pitchFamily="50" charset="0"/>
                <a:cs typeface="Arial" panose="020B0604020202020204" pitchFamily="34" charset="0"/>
              </a:rPr>
              <a:t>SEND Information Report</a:t>
            </a:r>
          </a:p>
          <a:p>
            <a:pPr algn="ctr" eaLnBrk="1" hangingPunct="1">
              <a:spcBef>
                <a:spcPct val="0"/>
              </a:spcBef>
              <a:buClrTx/>
              <a:buSzTx/>
              <a:buFontTx/>
              <a:buNone/>
            </a:pPr>
            <a:endParaRPr lang="en-GB" altLang="en-US">
              <a:solidFill>
                <a:srgbClr val="000000"/>
              </a:solidFill>
              <a:latin typeface="Twinkl" pitchFamily="50" charset="0"/>
              <a:cs typeface="Arial" panose="020B0604020202020204" pitchFamily="34" charset="0"/>
            </a:endParaRPr>
          </a:p>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This is our Special Educational Needs and Disability Information Report.</a:t>
            </a:r>
          </a:p>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It explains what we can offer to our children at Shardlow Primary School.</a:t>
            </a:r>
          </a:p>
        </p:txBody>
      </p:sp>
      <p:sp>
        <p:nvSpPr>
          <p:cNvPr id="6148" name="TextBox 14">
            <a:extLst>
              <a:ext uri="{FF2B5EF4-FFF2-40B4-BE49-F238E27FC236}">
                <a16:creationId xmlns:a16="http://schemas.microsoft.com/office/drawing/2014/main" id="{CAE6438D-BCF9-A2C1-FBD7-E63E0AA90927}"/>
              </a:ext>
            </a:extLst>
          </p:cNvPr>
          <p:cNvSpPr>
            <a:spLocks noChangeArrowheads="1"/>
          </p:cNvSpPr>
          <p:nvPr/>
        </p:nvSpPr>
        <p:spPr bwMode="auto">
          <a:xfrm>
            <a:off x="1331913" y="6189663"/>
            <a:ext cx="6335712"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rgbClr val="000000"/>
                </a:solidFill>
                <a:latin typeface="Bradley Hand ITC" panose="03070402050302030203" pitchFamily="66" charset="0"/>
                <a:cs typeface="Arial" panose="020B0604020202020204" pitchFamily="34" charset="0"/>
              </a:rPr>
              <a:t>Shardlow Primary School Information report</a:t>
            </a:r>
          </a:p>
        </p:txBody>
      </p:sp>
      <p:sp>
        <p:nvSpPr>
          <p:cNvPr id="4101" name="AutoShape 6">
            <a:extLst>
              <a:ext uri="{FF2B5EF4-FFF2-40B4-BE49-F238E27FC236}">
                <a16:creationId xmlns:a16="http://schemas.microsoft.com/office/drawing/2014/main" id="{D77756A9-885E-D1FF-C3A5-8862E3CB29BF}"/>
              </a:ext>
            </a:extLst>
          </p:cNvPr>
          <p:cNvSpPr>
            <a:spLocks noChangeArrowheads="1"/>
          </p:cNvSpPr>
          <p:nvPr/>
        </p:nvSpPr>
        <p:spPr bwMode="auto">
          <a:xfrm>
            <a:off x="1493838" y="2301875"/>
            <a:ext cx="1257300" cy="1393825"/>
          </a:xfrm>
          <a:prstGeom prst="roundRec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600" dirty="0">
                <a:ln w="0"/>
                <a:latin typeface="Twinkl"/>
                <a:cs typeface="Arial"/>
                <a:hlinkClick r:id="rId3" action="ppaction://hlinksldjump">
                  <a:extLst>
                    <a:ext uri="{A12FA001-AC4F-418D-AE19-62706E023703}">
                      <ahyp:hlinkClr xmlns:ahyp="http://schemas.microsoft.com/office/drawing/2018/hyperlinkcolor" val="tx"/>
                    </a:ext>
                  </a:extLst>
                </a:hlinkClick>
              </a:rPr>
              <a:t>SEND provision at our Primary School</a:t>
            </a:r>
            <a:endParaRPr lang="en-GB" altLang="en-US" sz="1600">
              <a:ln w="0"/>
              <a:latin typeface="Twinkl"/>
              <a:cs typeface="Arial"/>
              <a:hlinkClick r:id="rId3" action="ppaction://hlinksldjump">
                <a:extLst>
                  <a:ext uri="{A12FA001-AC4F-418D-AE19-62706E023703}">
                    <ahyp:hlinkClr xmlns:ahyp="http://schemas.microsoft.com/office/drawing/2018/hyperlinkcolor" val="tx"/>
                  </a:ext>
                </a:extLst>
              </a:hlinkClick>
            </a:endParaRPr>
          </a:p>
        </p:txBody>
      </p:sp>
      <p:sp>
        <p:nvSpPr>
          <p:cNvPr id="6150" name="AutoShape 7">
            <a:extLst>
              <a:ext uri="{FF2B5EF4-FFF2-40B4-BE49-F238E27FC236}">
                <a16:creationId xmlns:a16="http://schemas.microsoft.com/office/drawing/2014/main" id="{0C73B5EB-32FA-82F5-E059-C1E5BE41E6DC}"/>
              </a:ext>
            </a:extLst>
          </p:cNvPr>
          <p:cNvSpPr>
            <a:spLocks noChangeArrowheads="1"/>
          </p:cNvSpPr>
          <p:nvPr/>
        </p:nvSpPr>
        <p:spPr bwMode="auto">
          <a:xfrm>
            <a:off x="6804025" y="549275"/>
            <a:ext cx="2051050" cy="1223963"/>
          </a:xfrm>
          <a:prstGeom prst="wedgeRectCallout">
            <a:avLst>
              <a:gd name="adj1" fmla="val -33204"/>
              <a:gd name="adj2" fmla="val 69972"/>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p:txBody>
      </p:sp>
      <p:sp>
        <p:nvSpPr>
          <p:cNvPr id="4103" name="AutoShape 8">
            <a:extLst>
              <a:ext uri="{FF2B5EF4-FFF2-40B4-BE49-F238E27FC236}">
                <a16:creationId xmlns:a16="http://schemas.microsoft.com/office/drawing/2014/main" id="{11785E8E-3554-951F-3A21-0A60DBF24669}"/>
              </a:ext>
            </a:extLst>
          </p:cNvPr>
          <p:cNvSpPr>
            <a:spLocks noChangeArrowheads="1"/>
          </p:cNvSpPr>
          <p:nvPr/>
        </p:nvSpPr>
        <p:spPr bwMode="auto">
          <a:xfrm>
            <a:off x="7097713" y="698500"/>
            <a:ext cx="1800225" cy="866775"/>
          </a:xfrm>
          <a:prstGeom prst="roundRec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2400" dirty="0">
                <a:latin typeface="Twinkl"/>
                <a:cs typeface="Arial"/>
                <a:hlinkClick r:id="rId4" action="ppaction://hlinksldjump">
                  <a:extLst>
                    <a:ext uri="{A12FA001-AC4F-418D-AE19-62706E023703}">
                      <ahyp:hlinkClr xmlns:ahyp="http://schemas.microsoft.com/office/drawing/2018/hyperlinkcolor" val="tx"/>
                    </a:ext>
                  </a:extLst>
                </a:hlinkClick>
              </a:rPr>
              <a:t>Meet the Team</a:t>
            </a:r>
            <a:endParaRPr lang="en-GB" altLang="en-US" sz="2400">
              <a:latin typeface="Twinkl"/>
              <a:cs typeface="Arial"/>
              <a:hlinkClick r:id="rId4" action="ppaction://hlinksldjump">
                <a:extLst>
                  <a:ext uri="{A12FA001-AC4F-418D-AE19-62706E023703}">
                    <ahyp:hlinkClr xmlns:ahyp="http://schemas.microsoft.com/office/drawing/2018/hyperlinkcolor" val="tx"/>
                  </a:ext>
                </a:extLst>
              </a:hlinkClick>
            </a:endParaRPr>
          </a:p>
        </p:txBody>
      </p:sp>
      <p:sp>
        <p:nvSpPr>
          <p:cNvPr id="4104" name="AutoShape 9">
            <a:extLst>
              <a:ext uri="{FF2B5EF4-FFF2-40B4-BE49-F238E27FC236}">
                <a16:creationId xmlns:a16="http://schemas.microsoft.com/office/drawing/2014/main" id="{958AC195-4170-0042-8E0D-202B1A26829A}"/>
              </a:ext>
            </a:extLst>
          </p:cNvPr>
          <p:cNvSpPr>
            <a:spLocks noChangeArrowheads="1"/>
          </p:cNvSpPr>
          <p:nvPr/>
        </p:nvSpPr>
        <p:spPr bwMode="auto">
          <a:xfrm>
            <a:off x="2788436" y="2833883"/>
            <a:ext cx="1081087" cy="912139"/>
          </a:xfrm>
          <a:prstGeom prst="roundRec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ln>
                  <a:solidFill>
                    <a:schemeClr val="tx1"/>
                  </a:solidFill>
                </a:ln>
                <a:latin typeface="Twinkl"/>
                <a:cs typeface="Arial"/>
                <a:hlinkClick r:id="rId5" action="ppaction://hlinksldjump">
                  <a:extLst>
                    <a:ext uri="{A12FA001-AC4F-418D-AE19-62706E023703}">
                      <ahyp:hlinkClr xmlns:ahyp="http://schemas.microsoft.com/office/drawing/2018/hyperlinkcolor" val="tx"/>
                    </a:ext>
                  </a:extLst>
                </a:hlinkClick>
              </a:rPr>
              <a:t>My</a:t>
            </a:r>
            <a:r>
              <a:rPr lang="en-GB" altLang="en-US" sz="1800" dirty="0">
                <a:latin typeface="Twinkl"/>
                <a:cs typeface="Arial"/>
                <a:hlinkClick r:id="rId5" action="ppaction://hlinksldjump">
                  <a:extLst>
                    <a:ext uri="{A12FA001-AC4F-418D-AE19-62706E023703}">
                      <ahyp:hlinkClr xmlns:ahyp="http://schemas.microsoft.com/office/drawing/2018/hyperlinkcolor" val="tx"/>
                    </a:ext>
                  </a:extLst>
                </a:hlinkClick>
              </a:rPr>
              <a:t> Child’s Progress</a:t>
            </a:r>
            <a:endParaRPr lang="en-GB" altLang="en-US" sz="1800">
              <a:latin typeface="Twinkl"/>
              <a:cs typeface="Arial"/>
              <a:hlinkClick r:id="rId5" action="ppaction://hlinksldjump">
                <a:extLst>
                  <a:ext uri="{A12FA001-AC4F-418D-AE19-62706E023703}">
                    <ahyp:hlinkClr xmlns:ahyp="http://schemas.microsoft.com/office/drawing/2018/hyperlinkcolor" val="tx"/>
                  </a:ext>
                </a:extLst>
              </a:hlinkClick>
            </a:endParaRPr>
          </a:p>
        </p:txBody>
      </p:sp>
      <p:sp>
        <p:nvSpPr>
          <p:cNvPr id="6153" name="AutoShape 10">
            <a:extLst>
              <a:ext uri="{FF2B5EF4-FFF2-40B4-BE49-F238E27FC236}">
                <a16:creationId xmlns:a16="http://schemas.microsoft.com/office/drawing/2014/main" id="{E2A53627-B72F-A8B7-8948-A504CBCC2B57}"/>
              </a:ext>
            </a:extLst>
          </p:cNvPr>
          <p:cNvSpPr>
            <a:spLocks noChangeArrowheads="1"/>
          </p:cNvSpPr>
          <p:nvPr/>
        </p:nvSpPr>
        <p:spPr bwMode="auto">
          <a:xfrm>
            <a:off x="5237163" y="2855913"/>
            <a:ext cx="1081087" cy="944562"/>
          </a:xfrm>
          <a:prstGeom prst="roundRect">
            <a:avLst>
              <a:gd name="adj" fmla="val 16667"/>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u="sng">
                <a:solidFill>
                  <a:schemeClr val="tx1"/>
                </a:solidFill>
                <a:latin typeface="Twinkl" pitchFamily="50" charset="0"/>
                <a:cs typeface="Arial" panose="020B0604020202020204" pitchFamily="34" charset="0"/>
              </a:rPr>
              <a:t>Outside Agency Work</a:t>
            </a:r>
          </a:p>
        </p:txBody>
      </p:sp>
      <p:sp>
        <p:nvSpPr>
          <p:cNvPr id="4106" name="AutoShape 11">
            <a:extLst>
              <a:ext uri="{FF2B5EF4-FFF2-40B4-BE49-F238E27FC236}">
                <a16:creationId xmlns:a16="http://schemas.microsoft.com/office/drawing/2014/main" id="{04A33FD3-2350-B028-5B2D-345D6CA88893}"/>
              </a:ext>
            </a:extLst>
          </p:cNvPr>
          <p:cNvSpPr>
            <a:spLocks noChangeArrowheads="1"/>
          </p:cNvSpPr>
          <p:nvPr/>
        </p:nvSpPr>
        <p:spPr bwMode="auto">
          <a:xfrm>
            <a:off x="6408738" y="2490153"/>
            <a:ext cx="1081087" cy="1279842"/>
          </a:xfrm>
          <a:prstGeom prst="wedgeRoundRectCallou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solidFill>
                  <a:srgbClr val="99CA3C"/>
                </a:solidFill>
                <a:latin typeface="Twinkl"/>
                <a:cs typeface="Arial"/>
                <a:hlinkClick r:id="rId6" action="ppaction://hlinksldjump">
                  <a:extLst>
                    <a:ext uri="{A12FA001-AC4F-418D-AE19-62706E023703}">
                      <ahyp:hlinkClr xmlns:ahyp="http://schemas.microsoft.com/office/drawing/2018/hyperlinkcolor" val="tx"/>
                    </a:ext>
                  </a:extLst>
                </a:hlinkClick>
              </a:rPr>
              <a:t> </a:t>
            </a:r>
            <a:r>
              <a:rPr lang="en-GB" altLang="en-US" sz="1800" dirty="0">
                <a:latin typeface="Twinkl"/>
                <a:cs typeface="Arial"/>
                <a:hlinkClick r:id="rId6" action="ppaction://hlinksldjump">
                  <a:extLst>
                    <a:ext uri="{A12FA001-AC4F-418D-AE19-62706E023703}">
                      <ahyp:hlinkClr xmlns:ahyp="http://schemas.microsoft.com/office/drawing/2018/hyperlinkcolor" val="tx"/>
                    </a:ext>
                  </a:extLst>
                </a:hlinkClick>
              </a:rPr>
              <a:t>What does this mean?</a:t>
            </a:r>
            <a:endParaRPr lang="en-GB" altLang="en-US" sz="1800">
              <a:latin typeface="Twinkl"/>
              <a:cs typeface="Arial"/>
              <a:hlinkClick r:id="rId6" action="ppaction://hlinksldjump">
                <a:extLst>
                  <a:ext uri="{A12FA001-AC4F-418D-AE19-62706E023703}">
                    <ahyp:hlinkClr xmlns:ahyp="http://schemas.microsoft.com/office/drawing/2018/hyperlinkcolor" val="tx"/>
                  </a:ext>
                </a:extLst>
              </a:hlinkClick>
            </a:endParaRPr>
          </a:p>
        </p:txBody>
      </p:sp>
      <p:sp>
        <p:nvSpPr>
          <p:cNvPr id="4107" name="AutoShape 12">
            <a:extLst>
              <a:ext uri="{FF2B5EF4-FFF2-40B4-BE49-F238E27FC236}">
                <a16:creationId xmlns:a16="http://schemas.microsoft.com/office/drawing/2014/main" id="{0126BBF3-42AD-D1FA-5F73-EB27CDB8E04A}"/>
              </a:ext>
            </a:extLst>
          </p:cNvPr>
          <p:cNvSpPr>
            <a:spLocks noChangeArrowheads="1"/>
          </p:cNvSpPr>
          <p:nvPr/>
        </p:nvSpPr>
        <p:spPr bwMode="auto">
          <a:xfrm>
            <a:off x="3937000" y="2855913"/>
            <a:ext cx="1233488" cy="911225"/>
          </a:xfrm>
          <a:prstGeom prst="roundRec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600" dirty="0">
                <a:latin typeface="Twinkl"/>
                <a:cs typeface="Arial"/>
                <a:hlinkClick r:id="rId7" action="ppaction://hlinksldjump">
                  <a:extLst>
                    <a:ext uri="{A12FA001-AC4F-418D-AE19-62706E023703}">
                      <ahyp:hlinkClr xmlns:ahyp="http://schemas.microsoft.com/office/drawing/2018/hyperlinkcolor" val="tx"/>
                    </a:ext>
                  </a:extLst>
                </a:hlinkClick>
              </a:rPr>
              <a:t>Partnership with Parents </a:t>
            </a:r>
            <a:endParaRPr lang="en-GB" altLang="en-US" sz="1600">
              <a:latin typeface="Twinkl"/>
              <a:cs typeface="Arial"/>
              <a:hlinkClick r:id="rId7" action="ppaction://hlinksldjump">
                <a:extLst>
                  <a:ext uri="{A12FA001-AC4F-418D-AE19-62706E023703}">
                    <ahyp:hlinkClr xmlns:ahyp="http://schemas.microsoft.com/office/drawing/2018/hyperlinkcolor" val="tx"/>
                  </a:ext>
                </a:extLst>
              </a:hlinkClick>
            </a:endParaRPr>
          </a:p>
        </p:txBody>
      </p:sp>
      <p:sp>
        <p:nvSpPr>
          <p:cNvPr id="4108" name="AutoShape 13">
            <a:extLst>
              <a:ext uri="{FF2B5EF4-FFF2-40B4-BE49-F238E27FC236}">
                <a16:creationId xmlns:a16="http://schemas.microsoft.com/office/drawing/2014/main" id="{9A2A4B0B-C988-D66B-60C2-B3270D235558}"/>
              </a:ext>
            </a:extLst>
          </p:cNvPr>
          <p:cNvSpPr>
            <a:spLocks noChangeArrowheads="1"/>
          </p:cNvSpPr>
          <p:nvPr/>
        </p:nvSpPr>
        <p:spPr bwMode="auto">
          <a:xfrm>
            <a:off x="50800" y="2305050"/>
            <a:ext cx="1387475" cy="1412875"/>
          </a:xfrm>
          <a:prstGeom prst="wedgeRoundRectCallou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600" dirty="0">
                <a:latin typeface="Twinkl"/>
                <a:cs typeface="Arial"/>
                <a:hlinkClick r:id="rId8" action="ppaction://hlinksldjump">
                  <a:extLst>
                    <a:ext uri="{A12FA001-AC4F-418D-AE19-62706E023703}">
                      <ahyp:hlinkClr xmlns:ahyp="http://schemas.microsoft.com/office/drawing/2018/hyperlinkcolor" val="tx"/>
                    </a:ext>
                  </a:extLst>
                </a:hlinkClick>
              </a:rPr>
              <a:t>What is the SEND Information Report about?</a:t>
            </a:r>
            <a:endParaRPr lang="en-GB" altLang="en-US" sz="1600">
              <a:latin typeface="Twinkl"/>
              <a:cs typeface="Arial"/>
              <a:hlinkClick r:id="rId8" action="ppaction://hlinksldjump">
                <a:extLst>
                  <a:ext uri="{A12FA001-AC4F-418D-AE19-62706E023703}">
                    <ahyp:hlinkClr xmlns:ahyp="http://schemas.microsoft.com/office/drawing/2018/hyperlinkcolor" val="tx"/>
                  </a:ext>
                </a:extLst>
              </a:hlinkClick>
            </a:endParaRPr>
          </a:p>
        </p:txBody>
      </p:sp>
      <p:sp>
        <p:nvSpPr>
          <p:cNvPr id="4109" name="Text Box 14">
            <a:extLst>
              <a:ext uri="{FF2B5EF4-FFF2-40B4-BE49-F238E27FC236}">
                <a16:creationId xmlns:a16="http://schemas.microsoft.com/office/drawing/2014/main" id="{4935BDC0-BC57-69B7-57D0-F1DDF55B78F9}"/>
              </a:ext>
            </a:extLst>
          </p:cNvPr>
          <p:cNvSpPr>
            <a:spLocks noChangeArrowheads="1"/>
          </p:cNvSpPr>
          <p:nvPr/>
        </p:nvSpPr>
        <p:spPr bwMode="auto">
          <a:xfrm>
            <a:off x="246063" y="549275"/>
            <a:ext cx="2087562" cy="347663"/>
          </a:xfrm>
          <a:prstGeom prst="roundRec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50000"/>
              </a:spcBef>
              <a:spcAft>
                <a:spcPts val="0"/>
              </a:spcAft>
              <a:buFontTx/>
              <a:buNone/>
              <a:defRPr/>
            </a:pPr>
            <a:r>
              <a:rPr lang="en-GB" altLang="en-US" sz="1800" dirty="0">
                <a:latin typeface="Twinkl"/>
                <a:cs typeface="Arial"/>
                <a:hlinkClick r:id="rId9" action="ppaction://hlinksldjump">
                  <a:extLst>
                    <a:ext uri="{A12FA001-AC4F-418D-AE19-62706E023703}">
                      <ahyp:hlinkClr xmlns:ahyp="http://schemas.microsoft.com/office/drawing/2018/hyperlinkcolor" val="tx"/>
                    </a:ext>
                  </a:extLst>
                </a:hlinkClick>
              </a:rPr>
              <a:t>Contact Us</a:t>
            </a:r>
            <a:endParaRPr lang="en-GB" altLang="en-US" sz="1800">
              <a:latin typeface="Twinkl"/>
              <a:cs typeface="Arial"/>
              <a:hlinkClick r:id="rId9" action="ppaction://hlinksldjump">
                <a:extLst>
                  <a:ext uri="{A12FA001-AC4F-418D-AE19-62706E023703}">
                    <ahyp:hlinkClr xmlns:ahyp="http://schemas.microsoft.com/office/drawing/2018/hyperlinkcolor" val="tx"/>
                  </a:ext>
                </a:extLst>
              </a:hlinkClick>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
            <a:extLst>
              <a:ext uri="{FF2B5EF4-FFF2-40B4-BE49-F238E27FC236}">
                <a16:creationId xmlns:a16="http://schemas.microsoft.com/office/drawing/2014/main" id="{01537200-0806-384B-154A-6DD234C0A830}"/>
              </a:ext>
            </a:extLst>
          </p:cNvPr>
          <p:cNvGrpSpPr>
            <a:grpSpLocks/>
          </p:cNvGrpSpPr>
          <p:nvPr/>
        </p:nvGrpSpPr>
        <p:grpSpPr bwMode="auto">
          <a:xfrm>
            <a:off x="2843213" y="1844675"/>
            <a:ext cx="3313112" cy="2595563"/>
            <a:chOff x="105552156" y="107794276"/>
            <a:chExt cx="7427700" cy="4524145"/>
          </a:xfrm>
        </p:grpSpPr>
        <p:pic>
          <p:nvPicPr>
            <p:cNvPr id="7181" name="Picture 3" descr="Kids Holding a Welcome Sign">
              <a:extLst>
                <a:ext uri="{FF2B5EF4-FFF2-40B4-BE49-F238E27FC236}">
                  <a16:creationId xmlns:a16="http://schemas.microsoft.com/office/drawing/2014/main" id="{BE99E05F-11CE-9DB2-977F-961A9BA26BCF}"/>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82" name="Rectangle 4">
              <a:extLst>
                <a:ext uri="{FF2B5EF4-FFF2-40B4-BE49-F238E27FC236}">
                  <a16:creationId xmlns:a16="http://schemas.microsoft.com/office/drawing/2014/main" id="{9A843895-C50C-5E00-3F17-A20DDC3D36E5}"/>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7183" name="Rectangle 5">
              <a:extLst>
                <a:ext uri="{FF2B5EF4-FFF2-40B4-BE49-F238E27FC236}">
                  <a16:creationId xmlns:a16="http://schemas.microsoft.com/office/drawing/2014/main" id="{50E84837-4BA8-7A51-0C43-24BF259F63F5}"/>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7184" name="Text Box 6">
              <a:extLst>
                <a:ext uri="{FF2B5EF4-FFF2-40B4-BE49-F238E27FC236}">
                  <a16:creationId xmlns:a16="http://schemas.microsoft.com/office/drawing/2014/main" id="{788C6BB5-BC59-9B95-86EB-601F609D296F}"/>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600" b="1">
                  <a:solidFill>
                    <a:srgbClr val="000000"/>
                  </a:solidFill>
                  <a:latin typeface="Twinkl" pitchFamily="50" charset="0"/>
                  <a:cs typeface="Arial" panose="020B0604020202020204" pitchFamily="34" charset="0"/>
                </a:rPr>
                <a:t>SEND PROVISION AT </a:t>
              </a:r>
            </a:p>
            <a:p>
              <a:pPr algn="ctr" eaLnBrk="1" hangingPunct="1">
                <a:spcBef>
                  <a:spcPct val="0"/>
                </a:spcBef>
                <a:buClrTx/>
                <a:buSzTx/>
                <a:buFontTx/>
                <a:buNone/>
              </a:pPr>
              <a:r>
                <a:rPr lang="en-GB" altLang="en-US" sz="1600" b="1">
                  <a:solidFill>
                    <a:srgbClr val="000000"/>
                  </a:solidFill>
                  <a:latin typeface="Twinkl" pitchFamily="50" charset="0"/>
                  <a:cs typeface="Arial" panose="020B0604020202020204" pitchFamily="34" charset="0"/>
                </a:rPr>
                <a:t>SHARDLOW PRIMARY SCHOOL</a:t>
              </a:r>
            </a:p>
          </p:txBody>
        </p:sp>
      </p:grpSp>
      <p:sp>
        <p:nvSpPr>
          <p:cNvPr id="7171" name="TextBox 20">
            <a:hlinkClick r:id="rId3" action="ppaction://hlinksldjump"/>
            <a:extLst>
              <a:ext uri="{FF2B5EF4-FFF2-40B4-BE49-F238E27FC236}">
                <a16:creationId xmlns:a16="http://schemas.microsoft.com/office/drawing/2014/main" id="{ADF48C76-6D70-515B-9009-57CA3B64DE92}"/>
              </a:ext>
            </a:extLst>
          </p:cNvPr>
          <p:cNvSpPr>
            <a:spLocks noChangeArrowheads="1"/>
          </p:cNvSpPr>
          <p:nvPr/>
        </p:nvSpPr>
        <p:spPr bwMode="auto">
          <a:xfrm>
            <a:off x="1473200" y="444500"/>
            <a:ext cx="1296988" cy="1477963"/>
          </a:xfrm>
          <a:prstGeom prst="roundRect">
            <a:avLst>
              <a:gd name="adj" fmla="val 16667"/>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u="sng">
                <a:solidFill>
                  <a:srgbClr val="000000"/>
                </a:solidFill>
                <a:latin typeface="Twinkl" pitchFamily="50" charset="0"/>
                <a:cs typeface="Arial" panose="020B0604020202020204" pitchFamily="34" charset="0"/>
              </a:rPr>
              <a:t>Do children with SEND come to Shardlow School?</a:t>
            </a:r>
          </a:p>
        </p:txBody>
      </p:sp>
      <p:sp>
        <p:nvSpPr>
          <p:cNvPr id="5124" name="TextBox 21">
            <a:extLst>
              <a:ext uri="{FF2B5EF4-FFF2-40B4-BE49-F238E27FC236}">
                <a16:creationId xmlns:a16="http://schemas.microsoft.com/office/drawing/2014/main" id="{24BFE11B-1319-B4AF-FC7F-C1AF6CB6F073}"/>
              </a:ext>
            </a:extLst>
          </p:cNvPr>
          <p:cNvSpPr>
            <a:spLocks noChangeArrowheads="1"/>
          </p:cNvSpPr>
          <p:nvPr/>
        </p:nvSpPr>
        <p:spPr bwMode="auto">
          <a:xfrm>
            <a:off x="439738" y="2200275"/>
            <a:ext cx="1296987" cy="1884363"/>
          </a:xfrm>
          <a:prstGeom prst="roundRect">
            <a:avLst/>
          </a:prstGeom>
          <a:solidFill>
            <a:srgbClr val="00B0F0"/>
          </a:solidFill>
          <a:ln>
            <a:noFill/>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400" dirty="0">
                <a:latin typeface="Twinkl"/>
                <a:cs typeface="Arial"/>
                <a:hlinkClick r:id="rId4" action="ppaction://hlinksldjump">
                  <a:extLst>
                    <a:ext uri="{A12FA001-AC4F-418D-AE19-62706E023703}">
                      <ahyp:hlinkClr xmlns:ahyp="http://schemas.microsoft.com/office/drawing/2018/hyperlinkcolor" val="tx"/>
                    </a:ext>
                  </a:extLst>
                </a:hlinkClick>
              </a:rPr>
              <a:t>What kind of SEND does the school make provision for?</a:t>
            </a:r>
            <a:endParaRPr lang="en-GB" altLang="en-US" sz="1400">
              <a:latin typeface="Twinkl"/>
              <a:cs typeface="Arial"/>
              <a:hlinkClick r:id="rId4" action="ppaction://hlinksldjump">
                <a:extLst>
                  <a:ext uri="{A12FA001-AC4F-418D-AE19-62706E023703}">
                    <ahyp:hlinkClr xmlns:ahyp="http://schemas.microsoft.com/office/drawing/2018/hyperlinkcolor" val="tx"/>
                  </a:ext>
                </a:extLst>
              </a:hlinkClick>
            </a:endParaRPr>
          </a:p>
        </p:txBody>
      </p:sp>
      <p:sp>
        <p:nvSpPr>
          <p:cNvPr id="5125" name="TextBox 22">
            <a:extLst>
              <a:ext uri="{FF2B5EF4-FFF2-40B4-BE49-F238E27FC236}">
                <a16:creationId xmlns:a16="http://schemas.microsoft.com/office/drawing/2014/main" id="{FFF7B08E-FB8F-9DF7-11A8-BF88B2CC7357}"/>
              </a:ext>
            </a:extLst>
          </p:cNvPr>
          <p:cNvSpPr>
            <a:spLocks noChangeArrowheads="1"/>
          </p:cNvSpPr>
          <p:nvPr/>
        </p:nvSpPr>
        <p:spPr bwMode="auto">
          <a:xfrm>
            <a:off x="4919663" y="5103813"/>
            <a:ext cx="1296987" cy="1465262"/>
          </a:xfrm>
          <a:prstGeom prst="roundRect">
            <a:avLst/>
          </a:prstGeom>
          <a:solidFill>
            <a:srgbClr val="00B0F0"/>
          </a:solidFill>
          <a:ln>
            <a:noFill/>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400" dirty="0">
                <a:latin typeface="Twinkl"/>
                <a:cs typeface="Arial"/>
                <a:hlinkClick r:id="rId5" action="ppaction://hlinksldjump">
                  <a:extLst>
                    <a:ext uri="{A12FA001-AC4F-418D-AE19-62706E023703}">
                      <ahyp:hlinkClr xmlns:ahyp="http://schemas.microsoft.com/office/drawing/2018/hyperlinkcolor" val="tx"/>
                    </a:ext>
                  </a:extLst>
                </a:hlinkClick>
              </a:rPr>
              <a:t>How does the school know if a child has SEND?</a:t>
            </a:r>
            <a:endParaRPr lang="en-GB" altLang="en-US" sz="1400">
              <a:latin typeface="Twinkl"/>
              <a:cs typeface="Arial"/>
              <a:hlinkClick r:id="rId5" action="ppaction://hlinksldjump">
                <a:extLst>
                  <a:ext uri="{A12FA001-AC4F-418D-AE19-62706E023703}">
                    <ahyp:hlinkClr xmlns:ahyp="http://schemas.microsoft.com/office/drawing/2018/hyperlinkcolor" val="tx"/>
                  </a:ext>
                </a:extLst>
              </a:hlinkClick>
            </a:endParaRPr>
          </a:p>
        </p:txBody>
      </p:sp>
      <p:sp>
        <p:nvSpPr>
          <p:cNvPr id="5126" name="TextBox 24">
            <a:extLst>
              <a:ext uri="{FF2B5EF4-FFF2-40B4-BE49-F238E27FC236}">
                <a16:creationId xmlns:a16="http://schemas.microsoft.com/office/drawing/2014/main" id="{ADFE4142-57E8-8892-A01D-B51F71447A91}"/>
              </a:ext>
            </a:extLst>
          </p:cNvPr>
          <p:cNvSpPr>
            <a:spLocks noChangeArrowheads="1"/>
          </p:cNvSpPr>
          <p:nvPr/>
        </p:nvSpPr>
        <p:spPr bwMode="auto">
          <a:xfrm>
            <a:off x="7262813" y="2582863"/>
            <a:ext cx="1296987" cy="1465262"/>
          </a:xfrm>
          <a:prstGeom prst="roundRect">
            <a:avLst/>
          </a:prstGeom>
          <a:solidFill>
            <a:srgbClr val="00B0F0"/>
          </a:solidFill>
          <a:ln>
            <a:noFill/>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400" dirty="0">
                <a:latin typeface="Twinkl"/>
                <a:cs typeface="Arial"/>
                <a:hlinkClick r:id="rId6" action="ppaction://hlinksldjump">
                  <a:extLst>
                    <a:ext uri="{A12FA001-AC4F-418D-AE19-62706E023703}">
                      <ahyp:hlinkClr xmlns:ahyp="http://schemas.microsoft.com/office/drawing/2018/hyperlinkcolor" val="tx"/>
                    </a:ext>
                  </a:extLst>
                </a:hlinkClick>
              </a:rPr>
              <a:t>How are children with SEND supported in school?</a:t>
            </a:r>
            <a:endParaRPr lang="en-GB" altLang="en-US" sz="1400">
              <a:latin typeface="Twinkl"/>
              <a:cs typeface="Arial"/>
              <a:hlinkClick r:id="rId6" action="ppaction://hlinksldjump">
                <a:extLst>
                  <a:ext uri="{A12FA001-AC4F-418D-AE19-62706E023703}">
                    <ahyp:hlinkClr xmlns:ahyp="http://schemas.microsoft.com/office/drawing/2018/hyperlinkcolor" val="tx"/>
                  </a:ext>
                </a:extLst>
              </a:hlinkClick>
            </a:endParaRPr>
          </a:p>
        </p:txBody>
      </p:sp>
      <p:sp>
        <p:nvSpPr>
          <p:cNvPr id="5127" name="TextBox 25">
            <a:extLst>
              <a:ext uri="{FF2B5EF4-FFF2-40B4-BE49-F238E27FC236}">
                <a16:creationId xmlns:a16="http://schemas.microsoft.com/office/drawing/2014/main" id="{CDA4FC15-B484-31F5-C114-5973C3EB1830}"/>
              </a:ext>
            </a:extLst>
          </p:cNvPr>
          <p:cNvSpPr>
            <a:spLocks noChangeArrowheads="1"/>
          </p:cNvSpPr>
          <p:nvPr/>
        </p:nvSpPr>
        <p:spPr bwMode="auto">
          <a:xfrm>
            <a:off x="3673475" y="268288"/>
            <a:ext cx="1873250" cy="1754187"/>
          </a:xfrm>
          <a:prstGeom prst="roundRect">
            <a:avLst/>
          </a:prstGeom>
          <a:solidFill>
            <a:srgbClr val="00B0F0"/>
          </a:solidFill>
          <a:ln>
            <a:noFill/>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400" dirty="0">
                <a:latin typeface="Twinkl"/>
                <a:cs typeface="Arial"/>
                <a:hlinkClick r:id="rId7" action="ppaction://hlinksldjump">
                  <a:extLst>
                    <a:ext uri="{A12FA001-AC4F-418D-AE19-62706E023703}">
                      <ahyp:hlinkClr xmlns:ahyp="http://schemas.microsoft.com/office/drawing/2018/hyperlinkcolor" val="tx"/>
                    </a:ext>
                  </a:extLst>
                </a:hlinkClick>
              </a:rPr>
              <a:t>How will I know if my child is receiving SEND support?  Will I receive information about this support? </a:t>
            </a:r>
            <a:endParaRPr lang="en-GB" altLang="en-US" sz="1400">
              <a:latin typeface="Twinkl"/>
              <a:cs typeface="Arial"/>
              <a:hlinkClick r:id="rId7" action="ppaction://hlinksldjump">
                <a:extLst>
                  <a:ext uri="{A12FA001-AC4F-418D-AE19-62706E023703}">
                    <ahyp:hlinkClr xmlns:ahyp="http://schemas.microsoft.com/office/drawing/2018/hyperlinkcolor" val="tx"/>
                  </a:ext>
                </a:extLst>
              </a:hlinkClick>
            </a:endParaRPr>
          </a:p>
        </p:txBody>
      </p:sp>
      <p:sp>
        <p:nvSpPr>
          <p:cNvPr id="5128" name="TextBox 27">
            <a:extLst>
              <a:ext uri="{FF2B5EF4-FFF2-40B4-BE49-F238E27FC236}">
                <a16:creationId xmlns:a16="http://schemas.microsoft.com/office/drawing/2014/main" id="{8EEF853F-06B8-BF5D-A541-F58A2013875C}"/>
              </a:ext>
            </a:extLst>
          </p:cNvPr>
          <p:cNvSpPr>
            <a:spLocks noChangeArrowheads="1"/>
          </p:cNvSpPr>
          <p:nvPr/>
        </p:nvSpPr>
        <p:spPr bwMode="auto">
          <a:xfrm>
            <a:off x="7195185" y="5109528"/>
            <a:ext cx="1439863" cy="1465262"/>
          </a:xfrm>
          <a:prstGeom prst="roundRect">
            <a:avLst/>
          </a:prstGeom>
          <a:solidFill>
            <a:srgbClr val="00B0F0"/>
          </a:solidFill>
          <a:ln>
            <a:noFill/>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400" dirty="0">
                <a:latin typeface="Twinkl"/>
                <a:cs typeface="Arial"/>
                <a:hlinkClick r:id="rId8" action="ppaction://hlinksldjump">
                  <a:extLst>
                    <a:ext uri="{A12FA001-AC4F-418D-AE19-62706E023703}">
                      <ahyp:hlinkClr xmlns:ahyp="http://schemas.microsoft.com/office/drawing/2018/hyperlinkcolor" val="tx"/>
                    </a:ext>
                  </a:extLst>
                </a:hlinkClick>
              </a:rPr>
              <a:t>How does the school support emotional and social development?</a:t>
            </a:r>
            <a:endParaRPr lang="en-GB" altLang="en-US" sz="1400">
              <a:latin typeface="Twinkl"/>
              <a:cs typeface="Arial"/>
              <a:hlinkClick r:id="rId8" action="ppaction://hlinksldjump">
                <a:extLst>
                  <a:ext uri="{A12FA001-AC4F-418D-AE19-62706E023703}">
                    <ahyp:hlinkClr xmlns:ahyp="http://schemas.microsoft.com/office/drawing/2018/hyperlinkcolor" val="tx"/>
                  </a:ext>
                </a:extLst>
              </a:hlinkClick>
            </a:endParaRPr>
          </a:p>
        </p:txBody>
      </p:sp>
      <p:sp>
        <p:nvSpPr>
          <p:cNvPr id="5129" name="TextBox 20">
            <a:extLst>
              <a:ext uri="{FF2B5EF4-FFF2-40B4-BE49-F238E27FC236}">
                <a16:creationId xmlns:a16="http://schemas.microsoft.com/office/drawing/2014/main" id="{64ACC000-FBD3-14FA-A186-1BCEA8066DD1}"/>
              </a:ext>
            </a:extLst>
          </p:cNvPr>
          <p:cNvSpPr>
            <a:spLocks noChangeArrowheads="1"/>
          </p:cNvSpPr>
          <p:nvPr/>
        </p:nvSpPr>
        <p:spPr bwMode="auto">
          <a:xfrm>
            <a:off x="1116013" y="4437063"/>
            <a:ext cx="1296987" cy="2014537"/>
          </a:xfrm>
          <a:prstGeom prst="roundRect">
            <a:avLst/>
          </a:prstGeom>
          <a:solidFill>
            <a:srgbClr val="00B0F0"/>
          </a:solidFill>
          <a:ln>
            <a:noFill/>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400" dirty="0">
                <a:latin typeface="Twinkl"/>
                <a:cs typeface="Arial"/>
                <a:hlinkClick r:id="rId9" action="ppaction://hlinksldjump">
                  <a:extLst>
                    <a:ext uri="{A12FA001-AC4F-418D-AE19-62706E023703}">
                      <ahyp:hlinkClr xmlns:ahyp="http://schemas.microsoft.com/office/drawing/2018/hyperlinkcolor" val="tx"/>
                    </a:ext>
                  </a:extLst>
                </a:hlinkClick>
              </a:rPr>
              <a:t>What do I do if I think my child needs addit</a:t>
            </a:r>
            <a:r>
              <a:rPr lang="en-GB" altLang="en-US" sz="1400" dirty="0">
                <a:latin typeface="Twinkl"/>
                <a:cs typeface="Arial"/>
              </a:rPr>
              <a:t>ional support / referral / diagnosis? </a:t>
            </a:r>
          </a:p>
        </p:txBody>
      </p:sp>
      <p:sp>
        <p:nvSpPr>
          <p:cNvPr id="5130" name="Text Box 40">
            <a:extLst>
              <a:ext uri="{FF2B5EF4-FFF2-40B4-BE49-F238E27FC236}">
                <a16:creationId xmlns:a16="http://schemas.microsoft.com/office/drawing/2014/main" id="{EA309981-A5A7-D9A9-9916-E8D5F0858B3C}"/>
              </a:ext>
            </a:extLst>
          </p:cNvPr>
          <p:cNvSpPr>
            <a:spLocks noChangeArrowheads="1"/>
          </p:cNvSpPr>
          <p:nvPr/>
        </p:nvSpPr>
        <p:spPr bwMode="auto">
          <a:xfrm>
            <a:off x="6448425" y="549275"/>
            <a:ext cx="1582738" cy="1446213"/>
          </a:xfrm>
          <a:prstGeom prst="roundRect">
            <a:avLst/>
          </a:prstGeom>
          <a:solidFill>
            <a:srgbClr val="00B0F0"/>
          </a:solidFill>
          <a:ln>
            <a:noFill/>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50000"/>
              </a:spcBef>
              <a:spcAft>
                <a:spcPts val="0"/>
              </a:spcAft>
              <a:buFontTx/>
              <a:buNone/>
              <a:defRPr/>
            </a:pPr>
            <a:r>
              <a:rPr lang="en-GB" altLang="en-US" sz="1400" dirty="0">
                <a:latin typeface="Twinkl"/>
                <a:cs typeface="Arial"/>
                <a:hlinkClick r:id="rId10" action="ppaction://hlinksldjump">
                  <a:extLst>
                    <a:ext uri="{A12FA001-AC4F-418D-AE19-62706E023703}">
                      <ahyp:hlinkClr xmlns:ahyp="http://schemas.microsoft.com/office/drawing/2018/hyperlinkcolor" val="tx"/>
                    </a:ext>
                  </a:extLst>
                </a:hlinkClick>
              </a:rPr>
              <a:t>What process does the school follow once SEND has been identified?</a:t>
            </a:r>
            <a:endParaRPr lang="en-GB" altLang="en-US" sz="1400">
              <a:latin typeface="Twinkl"/>
              <a:cs typeface="Arial"/>
              <a:hlinkClick r:id="rId10" action="ppaction://hlinksldjump">
                <a:extLst>
                  <a:ext uri="{A12FA001-AC4F-418D-AE19-62706E023703}">
                    <ahyp:hlinkClr xmlns:ahyp="http://schemas.microsoft.com/office/drawing/2018/hyperlinkcolor" val="tx"/>
                  </a:ext>
                </a:extLst>
              </a:hlinkClick>
            </a:endParaRPr>
          </a:p>
        </p:txBody>
      </p:sp>
      <p:sp>
        <p:nvSpPr>
          <p:cNvPr id="5131" name="Text Box 41">
            <a:extLst>
              <a:ext uri="{FF2B5EF4-FFF2-40B4-BE49-F238E27FC236}">
                <a16:creationId xmlns:a16="http://schemas.microsoft.com/office/drawing/2014/main" id="{F3B2CEDA-929F-F3EE-790D-C8550E9BFEAD}"/>
              </a:ext>
            </a:extLst>
          </p:cNvPr>
          <p:cNvSpPr>
            <a:spLocks noChangeArrowheads="1"/>
          </p:cNvSpPr>
          <p:nvPr/>
        </p:nvSpPr>
        <p:spPr bwMode="auto">
          <a:xfrm>
            <a:off x="3024188" y="4874774"/>
            <a:ext cx="1150937" cy="1886219"/>
          </a:xfrm>
          <a:prstGeom prst="roundRect">
            <a:avLst/>
          </a:prstGeom>
          <a:solidFill>
            <a:srgbClr val="00B0F0"/>
          </a:solidFill>
          <a:ln>
            <a:noFill/>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50000"/>
              </a:spcBef>
              <a:spcAft>
                <a:spcPts val="0"/>
              </a:spcAft>
              <a:buFontTx/>
              <a:buNone/>
              <a:defRPr/>
            </a:pPr>
            <a:r>
              <a:rPr lang="en-GB" altLang="en-US" sz="1400" dirty="0">
                <a:latin typeface="Twinkl"/>
                <a:cs typeface="Arial"/>
                <a:hlinkClick r:id="rId11" action="ppaction://hlinksldjump">
                  <a:extLst>
                    <a:ext uri="{A12FA001-AC4F-418D-AE19-62706E023703}">
                      <ahyp:hlinkClr xmlns:ahyp="http://schemas.microsoft.com/office/drawing/2018/hyperlinkcolor" val="tx"/>
                    </a:ext>
                  </a:extLst>
                </a:hlinkClick>
              </a:rPr>
              <a:t>How do you help class teachers to support children with SEND? </a:t>
            </a:r>
            <a:endParaRPr lang="en-GB" altLang="en-US" sz="1400">
              <a:latin typeface="Twinkl"/>
              <a:cs typeface="Arial"/>
              <a:hlinkClick r:id="rId11" action="ppaction://hlinksldjump">
                <a:extLst>
                  <a:ext uri="{A12FA001-AC4F-418D-AE19-62706E023703}">
                    <ahyp:hlinkClr xmlns:ahyp="http://schemas.microsoft.com/office/drawing/2018/hyperlinkcolor" val="tx"/>
                  </a:ext>
                </a:extLst>
              </a:hlinkClick>
            </a:endParaRPr>
          </a:p>
        </p:txBody>
      </p:sp>
      <p:sp>
        <p:nvSpPr>
          <p:cNvPr id="7180" name="Left Arrow 13">
            <a:hlinkClick r:id="rId12" action="ppaction://hlinksldjump"/>
            <a:extLst>
              <a:ext uri="{FF2B5EF4-FFF2-40B4-BE49-F238E27FC236}">
                <a16:creationId xmlns:a16="http://schemas.microsoft.com/office/drawing/2014/main" id="{574984D8-8D17-9DFD-61C4-86BE9B0BF81C}"/>
              </a:ext>
            </a:extLst>
          </p:cNvPr>
          <p:cNvSpPr>
            <a:spLocks noChangeArrowheads="1"/>
          </p:cNvSpPr>
          <p:nvPr/>
        </p:nvSpPr>
        <p:spPr bwMode="auto">
          <a:xfrm>
            <a:off x="250825" y="6021388"/>
            <a:ext cx="576263"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A50021"/>
              </a:solidFill>
              <a:latin typeface="Calibri" panose="020F0502020204030204" pitchFamily="34" charset="0"/>
              <a:cs typeface="Arial" panose="020B0604020202020204" pitchFamily="34" charset="0"/>
            </a:endParaRPr>
          </a:p>
          <a:p>
            <a:pPr algn="ctr" eaLnBrk="1" hangingPunct="1">
              <a:spcBef>
                <a:spcPct val="0"/>
              </a:spcBef>
              <a:buClrTx/>
              <a:buSzTx/>
              <a:buFontTx/>
              <a:buNone/>
            </a:pPr>
            <a:endParaRPr lang="en-GB" altLang="en-US">
              <a:solidFill>
                <a:srgbClr val="A50021"/>
              </a:solidFill>
              <a:latin typeface="Calibri" panose="020F050202020403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27">
            <a:extLst>
              <a:ext uri="{FF2B5EF4-FFF2-40B4-BE49-F238E27FC236}">
                <a16:creationId xmlns:a16="http://schemas.microsoft.com/office/drawing/2014/main" id="{4BEE1BBD-8BBB-AF95-179E-392DF3099E6F}"/>
              </a:ext>
            </a:extLst>
          </p:cNvPr>
          <p:cNvSpPr>
            <a:spLocks noChangeArrowheads="1"/>
          </p:cNvSpPr>
          <p:nvPr/>
        </p:nvSpPr>
        <p:spPr bwMode="auto">
          <a:xfrm>
            <a:off x="971550" y="620713"/>
            <a:ext cx="7345363" cy="5903912"/>
          </a:xfrm>
          <a:prstGeom prst="rect">
            <a:avLst/>
          </a:prstGeom>
          <a:solidFill>
            <a:schemeClr val="bg1"/>
          </a:solidFill>
          <a:ln/>
        </p:spPr>
        <p:style>
          <a:lnRef idx="2">
            <a:schemeClr val="accent3"/>
          </a:lnRef>
          <a:fillRef idx="1">
            <a:schemeClr val="lt1"/>
          </a:fillRef>
          <a:effectRef idx="0">
            <a:schemeClr val="accent3"/>
          </a:effectRef>
          <a:fontRef idx="minor">
            <a:schemeClr val="dk1"/>
          </a:fontRef>
        </p:style>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fontAlgn="auto" hangingPunct="1">
              <a:spcBef>
                <a:spcPct val="0"/>
              </a:spcBef>
              <a:spcAft>
                <a:spcPts val="0"/>
              </a:spcAft>
              <a:buFontTx/>
              <a:buNone/>
              <a:defRPr/>
            </a:pPr>
            <a:r>
              <a:rPr lang="en-GB" altLang="en-US" sz="1800" dirty="0">
                <a:solidFill>
                  <a:srgbClr val="000000"/>
                </a:solidFill>
                <a:latin typeface="Twinkl" pitchFamily="50" charset="0"/>
              </a:rPr>
              <a:t>We are an inclusive school and we follow the guidelines from the Revised Code of Practice, April 2015.  </a:t>
            </a:r>
            <a:r>
              <a:rPr lang="en-GB" altLang="en-US" sz="1800" u="sng" dirty="0">
                <a:solidFill>
                  <a:srgbClr val="000000"/>
                </a:solidFill>
                <a:latin typeface="Twinkl" pitchFamily="50" charset="0"/>
                <a:hlinkClick r:id="rId2"/>
              </a:rPr>
              <a:t>Click here for more information</a:t>
            </a:r>
            <a:r>
              <a:rPr lang="en-GB" altLang="en-US" sz="1800" dirty="0">
                <a:solidFill>
                  <a:srgbClr val="000000"/>
                </a:solidFill>
                <a:latin typeface="Twinkl" pitchFamily="50" charset="0"/>
                <a:hlinkClick r:id="rId2"/>
              </a:rPr>
              <a:t>. </a:t>
            </a:r>
            <a:endParaRPr lang="en-GB" altLang="en-US" sz="1800" dirty="0">
              <a:solidFill>
                <a:srgbClr val="000000"/>
              </a:solidFill>
              <a:latin typeface="Twinkl" pitchFamily="50" charset="0"/>
            </a:endParaRPr>
          </a:p>
          <a:p>
            <a:pPr algn="just" eaLnBrk="1" fontAlgn="auto" hangingPunct="1">
              <a:spcBef>
                <a:spcPct val="0"/>
              </a:spcBef>
              <a:spcAft>
                <a:spcPts val="0"/>
              </a:spcAft>
              <a:buFontTx/>
              <a:buNone/>
              <a:defRPr/>
            </a:pPr>
            <a:r>
              <a:rPr lang="en-GB" altLang="en-US" sz="1800" dirty="0">
                <a:solidFill>
                  <a:srgbClr val="000000"/>
                </a:solidFill>
                <a:latin typeface="Twinkl" pitchFamily="50" charset="0"/>
              </a:rPr>
              <a:t>We ensure that all of our children are included in all aspects of learning and school life from the Reception Year all the way to Year Six.</a:t>
            </a:r>
          </a:p>
          <a:p>
            <a:pPr algn="just" eaLnBrk="1" fontAlgn="auto" hangingPunct="1">
              <a:spcBef>
                <a:spcPct val="0"/>
              </a:spcBef>
              <a:spcAft>
                <a:spcPts val="0"/>
              </a:spcAft>
              <a:buFontTx/>
              <a:buNone/>
              <a:defRPr/>
            </a:pPr>
            <a:r>
              <a:rPr lang="en-GB" altLang="en-US" sz="1800" dirty="0">
                <a:solidFill>
                  <a:srgbClr val="000000"/>
                </a:solidFill>
                <a:latin typeface="Twinkl" pitchFamily="50" charset="0"/>
              </a:rPr>
              <a:t>From time to time some children will require additional support for a period of a few weeks, months or even longer to meet their needs.  These children may have additional support through targeted intervention work.  If a child’s needs persist, then the child may be identified as having special educational needs or disabilities (SEND).  This will be discussed between parents / carers, the child (if appropriate) and the class teacher.  Following this the child will be placed on the SEND support register.  The Code of Practice defines children with SEN as, “ Any child who receives any support which is additional to or different from everyday practice and / or receives support from outside agencies”.   The decision to do this is made by the school after consultation with the parents and is based on each child’s individual needs. </a:t>
            </a:r>
          </a:p>
          <a:p>
            <a:pPr algn="just" eaLnBrk="1" fontAlgn="auto" hangingPunct="1">
              <a:spcBef>
                <a:spcPct val="0"/>
              </a:spcBef>
              <a:spcAft>
                <a:spcPts val="0"/>
              </a:spcAft>
              <a:buFontTx/>
              <a:buNone/>
              <a:defRPr/>
            </a:pPr>
            <a:r>
              <a:rPr lang="en-GB" altLang="en-US" sz="1800" dirty="0">
                <a:solidFill>
                  <a:srgbClr val="000000"/>
                </a:solidFill>
                <a:latin typeface="Twinkl" pitchFamily="50" charset="0"/>
              </a:rPr>
              <a:t>This SEND Information Report describes the provision we offer and the support available.</a:t>
            </a:r>
          </a:p>
        </p:txBody>
      </p:sp>
      <p:sp>
        <p:nvSpPr>
          <p:cNvPr id="8195" name="TextBox 7">
            <a:extLst>
              <a:ext uri="{FF2B5EF4-FFF2-40B4-BE49-F238E27FC236}">
                <a16:creationId xmlns:a16="http://schemas.microsoft.com/office/drawing/2014/main" id="{94FEF998-65BB-2D53-C78F-F5F58CA6429E}"/>
              </a:ext>
            </a:extLst>
          </p:cNvPr>
          <p:cNvSpPr>
            <a:spLocks noChangeArrowheads="1"/>
          </p:cNvSpPr>
          <p:nvPr/>
        </p:nvSpPr>
        <p:spPr bwMode="auto">
          <a:xfrm>
            <a:off x="7235825" y="2565400"/>
            <a:ext cx="172878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sz="1000">
              <a:solidFill>
                <a:schemeClr val="tx1"/>
              </a:solidFill>
              <a:latin typeface="Arial Narrow" panose="020B06060202020A0204" pitchFamily="34" charset="0"/>
              <a:cs typeface="Arial" panose="020B0604020202020204" pitchFamily="34" charset="0"/>
            </a:endParaRPr>
          </a:p>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8196" name="Left Arrow 13">
            <a:hlinkClick r:id="rId3" action="ppaction://hlinksldjump"/>
            <a:extLst>
              <a:ext uri="{FF2B5EF4-FFF2-40B4-BE49-F238E27FC236}">
                <a16:creationId xmlns:a16="http://schemas.microsoft.com/office/drawing/2014/main" id="{0DB0727C-A076-EFE7-7857-04A21335DF4C}"/>
              </a:ext>
            </a:extLst>
          </p:cNvPr>
          <p:cNvSpPr>
            <a:spLocks noChangeArrowheads="1"/>
          </p:cNvSpPr>
          <p:nvPr/>
        </p:nvSpPr>
        <p:spPr bwMode="auto">
          <a:xfrm>
            <a:off x="179388" y="56610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Picture1.png">
            <a:extLst>
              <a:ext uri="{FF2B5EF4-FFF2-40B4-BE49-F238E27FC236}">
                <a16:creationId xmlns:a16="http://schemas.microsoft.com/office/drawing/2014/main" id="{3750EB0F-EAFA-5CAC-6B77-08598EA88578}"/>
              </a:ext>
            </a:extLst>
          </p:cNvPr>
          <p:cNvPicPr preferRelativeResize="0">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9144000" cy="1416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1" name="Text Box 3">
            <a:extLst>
              <a:ext uri="{FF2B5EF4-FFF2-40B4-BE49-F238E27FC236}">
                <a16:creationId xmlns:a16="http://schemas.microsoft.com/office/drawing/2014/main" id="{B3318B1E-60CC-4A38-77E2-8B9D0985E914}"/>
              </a:ext>
            </a:extLst>
          </p:cNvPr>
          <p:cNvSpPr>
            <a:spLocks noChangeArrowheads="1"/>
          </p:cNvSpPr>
          <p:nvPr/>
        </p:nvSpPr>
        <p:spPr bwMode="auto">
          <a:xfrm>
            <a:off x="698500" y="2133600"/>
            <a:ext cx="8135938" cy="2952750"/>
          </a:xfrm>
          <a:prstGeom prst="rect">
            <a:avLst/>
          </a:prstGeom>
          <a:solidFill>
            <a:schemeClr val="bg2"/>
          </a:solidFill>
          <a:ln>
            <a:solidFill>
              <a:schemeClr val="bg2">
                <a:lumMod val="10000"/>
              </a:schemeClr>
            </a:solidFill>
          </a:ln>
          <a:effectLst/>
        </p:spPr>
        <p:txBody>
          <a:bodyPr lIns="36576" tIns="36576" rIns="36576" bIns="36576"/>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b="1" dirty="0">
                <a:latin typeface="Twinkl" pitchFamily="50" charset="0"/>
              </a:rPr>
              <a:t>We would like you to get in touch!</a:t>
            </a:r>
          </a:p>
          <a:p>
            <a:pPr algn="ctr" eaLnBrk="1" fontAlgn="auto" hangingPunct="1">
              <a:spcBef>
                <a:spcPct val="0"/>
              </a:spcBef>
              <a:spcAft>
                <a:spcPts val="0"/>
              </a:spcAft>
              <a:buFontTx/>
              <a:buNone/>
              <a:defRPr/>
            </a:pPr>
            <a:endParaRPr lang="en-GB" altLang="en-US" sz="1800" b="1" dirty="0">
              <a:latin typeface="Twinkl" pitchFamily="50" charset="0"/>
            </a:endParaRPr>
          </a:p>
          <a:p>
            <a:pPr algn="ctr" eaLnBrk="1" fontAlgn="auto" hangingPunct="1">
              <a:spcBef>
                <a:spcPct val="0"/>
              </a:spcBef>
              <a:spcAft>
                <a:spcPts val="0"/>
              </a:spcAft>
              <a:buFontTx/>
              <a:buNone/>
              <a:defRPr/>
            </a:pPr>
            <a:r>
              <a:rPr lang="en-GB" altLang="en-US" sz="1800" dirty="0">
                <a:latin typeface="Twinkl" pitchFamily="50" charset="0"/>
              </a:rPr>
              <a:t>Do you have suggestions about how we can improve our service to you?</a:t>
            </a:r>
          </a:p>
          <a:p>
            <a:pPr algn="ctr" eaLnBrk="1" fontAlgn="auto" hangingPunct="1">
              <a:spcBef>
                <a:spcPct val="0"/>
              </a:spcBef>
              <a:spcAft>
                <a:spcPts val="0"/>
              </a:spcAft>
              <a:buFontTx/>
              <a:buNone/>
              <a:defRPr/>
            </a:pPr>
            <a:endParaRPr lang="en-GB" altLang="en-US" sz="1800" dirty="0">
              <a:latin typeface="Twinkl" pitchFamily="50" charset="0"/>
            </a:endParaRPr>
          </a:p>
          <a:p>
            <a:pPr algn="ctr" eaLnBrk="1" fontAlgn="auto" hangingPunct="1">
              <a:spcBef>
                <a:spcPct val="0"/>
              </a:spcBef>
              <a:spcAft>
                <a:spcPts val="0"/>
              </a:spcAft>
              <a:buFontTx/>
              <a:buNone/>
              <a:defRPr/>
            </a:pPr>
            <a:r>
              <a:rPr lang="en-GB" altLang="en-US" sz="1800" dirty="0">
                <a:latin typeface="Twinkl" pitchFamily="50" charset="0"/>
              </a:rPr>
              <a:t>Is there a topic you would like to know more about?</a:t>
            </a:r>
          </a:p>
          <a:p>
            <a:pPr algn="ctr" eaLnBrk="1" fontAlgn="auto" hangingPunct="1">
              <a:spcBef>
                <a:spcPct val="0"/>
              </a:spcBef>
              <a:spcAft>
                <a:spcPts val="0"/>
              </a:spcAft>
              <a:buFontTx/>
              <a:buNone/>
              <a:defRPr/>
            </a:pPr>
            <a:endParaRPr lang="en-GB" altLang="en-US" sz="1800" dirty="0">
              <a:latin typeface="Twinkl" pitchFamily="50" charset="0"/>
            </a:endParaRPr>
          </a:p>
          <a:p>
            <a:pPr algn="ctr" eaLnBrk="1" fontAlgn="auto" hangingPunct="1">
              <a:spcBef>
                <a:spcPct val="0"/>
              </a:spcBef>
              <a:spcAft>
                <a:spcPts val="0"/>
              </a:spcAft>
              <a:buFontTx/>
              <a:buNone/>
              <a:defRPr/>
            </a:pPr>
            <a:r>
              <a:rPr lang="en-GB" altLang="en-US" sz="1800" dirty="0">
                <a:latin typeface="Twinkl" pitchFamily="50" charset="0"/>
              </a:rPr>
              <a:t>Can you recommend places where you take your child with SEND that you have enjoyed?</a:t>
            </a:r>
          </a:p>
          <a:p>
            <a:pPr algn="ctr" eaLnBrk="1" fontAlgn="auto" hangingPunct="1">
              <a:spcBef>
                <a:spcPct val="0"/>
              </a:spcBef>
              <a:spcAft>
                <a:spcPts val="0"/>
              </a:spcAft>
              <a:buFontTx/>
              <a:buNone/>
              <a:defRPr/>
            </a:pPr>
            <a:endParaRPr lang="en-GB" altLang="en-US" sz="1800" dirty="0">
              <a:latin typeface="Twinkl" pitchFamily="50" charset="0"/>
            </a:endParaRPr>
          </a:p>
          <a:p>
            <a:pPr algn="ctr" eaLnBrk="1" fontAlgn="auto" hangingPunct="1">
              <a:spcBef>
                <a:spcPct val="0"/>
              </a:spcBef>
              <a:spcAft>
                <a:spcPts val="0"/>
              </a:spcAft>
              <a:buFontTx/>
              <a:buNone/>
              <a:defRPr/>
            </a:pPr>
            <a:r>
              <a:rPr lang="en-GB" altLang="en-US" sz="1800" dirty="0">
                <a:latin typeface="Twinkl" pitchFamily="50" charset="0"/>
              </a:rPr>
              <a:t>Please contact: </a:t>
            </a:r>
            <a:r>
              <a:rPr lang="en-GB" altLang="en-US" sz="1800" dirty="0">
                <a:latin typeface="Twinkl" pitchFamily="50" charset="0"/>
                <a:hlinkClick r:id="rId3"/>
              </a:rPr>
              <a:t>headteacher@shardlow.derbyshire.sch.uk</a:t>
            </a:r>
            <a:endParaRPr lang="en-GB" altLang="en-US" sz="1800" dirty="0">
              <a:latin typeface="Twinkl" pitchFamily="50" charset="0"/>
            </a:endParaRPr>
          </a:p>
          <a:p>
            <a:pPr algn="ctr" eaLnBrk="1" fontAlgn="auto" hangingPunct="1">
              <a:spcBef>
                <a:spcPct val="0"/>
              </a:spcBef>
              <a:spcAft>
                <a:spcPts val="0"/>
              </a:spcAft>
              <a:buFontTx/>
              <a:buNone/>
              <a:defRPr/>
            </a:pPr>
            <a:endParaRPr lang="en-GB" altLang="en-US" sz="1800" dirty="0">
              <a:latin typeface="Twinkl" pitchFamily="50" charset="0"/>
            </a:endParaRPr>
          </a:p>
          <a:p>
            <a:pPr algn="ctr" eaLnBrk="1" fontAlgn="auto" hangingPunct="1">
              <a:spcBef>
                <a:spcPct val="0"/>
              </a:spcBef>
              <a:spcAft>
                <a:spcPts val="0"/>
              </a:spcAft>
              <a:buFontTx/>
              <a:buNone/>
              <a:defRPr/>
            </a:pPr>
            <a:endParaRPr lang="en-GB" altLang="en-US" sz="1800" b="1" dirty="0">
              <a:latin typeface="Arial Narrow" panose="020B0606020202030204" pitchFamily="34" charset="0"/>
            </a:endParaRPr>
          </a:p>
        </p:txBody>
      </p:sp>
      <p:sp>
        <p:nvSpPr>
          <p:cNvPr id="9220" name="Left Arrow 24">
            <a:hlinkClick r:id="rId4" action="ppaction://hlinksldjump"/>
            <a:extLst>
              <a:ext uri="{FF2B5EF4-FFF2-40B4-BE49-F238E27FC236}">
                <a16:creationId xmlns:a16="http://schemas.microsoft.com/office/drawing/2014/main" id="{7E0CC261-9BC9-516D-9EBC-CDAB9D912B26}"/>
              </a:ext>
            </a:extLst>
          </p:cNvPr>
          <p:cNvSpPr>
            <a:spLocks noChangeArrowheads="1"/>
          </p:cNvSpPr>
          <p:nvPr/>
        </p:nvSpPr>
        <p:spPr bwMode="auto">
          <a:xfrm>
            <a:off x="179388" y="59499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Picture1.png">
            <a:extLst>
              <a:ext uri="{FF2B5EF4-FFF2-40B4-BE49-F238E27FC236}">
                <a16:creationId xmlns:a16="http://schemas.microsoft.com/office/drawing/2014/main" id="{732A2C44-9C81-A4A9-923D-8C4874CA91C5}"/>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416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5" name="TextBox 15">
            <a:hlinkClick r:id="rId3" action="ppaction://hlinksldjump"/>
            <a:extLst>
              <a:ext uri="{FF2B5EF4-FFF2-40B4-BE49-F238E27FC236}">
                <a16:creationId xmlns:a16="http://schemas.microsoft.com/office/drawing/2014/main" id="{09BB4964-C794-C55C-83AB-7C3A00227B85}"/>
              </a:ext>
            </a:extLst>
          </p:cNvPr>
          <p:cNvSpPr>
            <a:spLocks noChangeArrowheads="1"/>
          </p:cNvSpPr>
          <p:nvPr/>
        </p:nvSpPr>
        <p:spPr bwMode="auto">
          <a:xfrm>
            <a:off x="1331913" y="3213100"/>
            <a:ext cx="1439862" cy="457200"/>
          </a:xfrm>
          <a:prstGeom prst="rect">
            <a:avLst/>
          </a:prstGeom>
          <a:solidFill>
            <a:srgbClr val="FFFF0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2400" dirty="0">
                <a:latin typeface="Twinkl"/>
                <a:cs typeface="Arial"/>
                <a:hlinkClick r:id="rId3" action="ppaction://hlinksldjump">
                  <a:extLst>
                    <a:ext uri="{A12FA001-AC4F-418D-AE19-62706E023703}">
                      <ahyp:hlinkClr xmlns:ahyp="http://schemas.microsoft.com/office/drawing/2018/hyperlinkcolor" val="tx"/>
                    </a:ext>
                  </a:extLst>
                </a:hlinkClick>
              </a:rPr>
              <a:t>SENDCO</a:t>
            </a:r>
            <a:endParaRPr lang="en-GB" altLang="en-US" sz="2400">
              <a:latin typeface="Twinkl"/>
              <a:cs typeface="Arial"/>
              <a:hlinkClick r:id="rId3" action="ppaction://hlinksldjump">
                <a:extLst>
                  <a:ext uri="{A12FA001-AC4F-418D-AE19-62706E023703}">
                    <ahyp:hlinkClr xmlns:ahyp="http://schemas.microsoft.com/office/drawing/2018/hyperlinkcolor" val="tx"/>
                  </a:ext>
                </a:extLst>
              </a:hlinkClick>
            </a:endParaRPr>
          </a:p>
        </p:txBody>
      </p:sp>
      <p:sp>
        <p:nvSpPr>
          <p:cNvPr id="8196" name="TextBox 16">
            <a:extLst>
              <a:ext uri="{FF2B5EF4-FFF2-40B4-BE49-F238E27FC236}">
                <a16:creationId xmlns:a16="http://schemas.microsoft.com/office/drawing/2014/main" id="{3EAADB50-E25E-6EE5-93AA-DE088E460E75}"/>
              </a:ext>
            </a:extLst>
          </p:cNvPr>
          <p:cNvSpPr>
            <a:spLocks noChangeArrowheads="1"/>
          </p:cNvSpPr>
          <p:nvPr/>
        </p:nvSpPr>
        <p:spPr bwMode="auto">
          <a:xfrm>
            <a:off x="2627313" y="1939925"/>
            <a:ext cx="1439862" cy="457200"/>
          </a:xfrm>
          <a:prstGeom prst="rect">
            <a:avLst/>
          </a:prstGeom>
          <a:solidFill>
            <a:srgbClr val="993366"/>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2400" dirty="0">
                <a:latin typeface="Twinkl"/>
                <a:cs typeface="Arial"/>
                <a:hlinkClick r:id="rId4" action="ppaction://hlinksldjump">
                  <a:extLst>
                    <a:ext uri="{A12FA001-AC4F-418D-AE19-62706E023703}">
                      <ahyp:hlinkClr xmlns:ahyp="http://schemas.microsoft.com/office/drawing/2018/hyperlinkcolor" val="tx"/>
                    </a:ext>
                  </a:extLst>
                </a:hlinkClick>
              </a:rPr>
              <a:t>Teachers</a:t>
            </a:r>
            <a:endParaRPr lang="en-GB" altLang="en-US" sz="2400">
              <a:latin typeface="Twinkl"/>
              <a:cs typeface="Arial"/>
              <a:hlinkClick r:id="rId4" action="ppaction://hlinksldjump">
                <a:extLst>
                  <a:ext uri="{A12FA001-AC4F-418D-AE19-62706E023703}">
                    <ahyp:hlinkClr xmlns:ahyp="http://schemas.microsoft.com/office/drawing/2018/hyperlinkcolor" val="tx"/>
                  </a:ext>
                </a:extLst>
              </a:hlinkClick>
            </a:endParaRPr>
          </a:p>
        </p:txBody>
      </p:sp>
      <p:sp>
        <p:nvSpPr>
          <p:cNvPr id="8197" name="TextBox 18">
            <a:extLst>
              <a:ext uri="{FF2B5EF4-FFF2-40B4-BE49-F238E27FC236}">
                <a16:creationId xmlns:a16="http://schemas.microsoft.com/office/drawing/2014/main" id="{05128425-A68A-1286-AD04-0F29DDD673E1}"/>
              </a:ext>
            </a:extLst>
          </p:cNvPr>
          <p:cNvSpPr>
            <a:spLocks noChangeArrowheads="1"/>
          </p:cNvSpPr>
          <p:nvPr/>
        </p:nvSpPr>
        <p:spPr bwMode="auto">
          <a:xfrm>
            <a:off x="6548438" y="3792538"/>
            <a:ext cx="1438275" cy="822325"/>
          </a:xfrm>
          <a:prstGeom prst="rect">
            <a:avLst/>
          </a:prstGeom>
          <a:solidFill>
            <a:srgbClr val="FF000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2400" dirty="0">
                <a:latin typeface="Twinkl"/>
                <a:cs typeface="Arial"/>
                <a:hlinkClick r:id="rId5" action="ppaction://hlinksldjump">
                  <a:extLst>
                    <a:ext uri="{A12FA001-AC4F-418D-AE19-62706E023703}">
                      <ahyp:hlinkClr xmlns:ahyp="http://schemas.microsoft.com/office/drawing/2018/hyperlinkcolor" val="tx"/>
                    </a:ext>
                  </a:extLst>
                </a:hlinkClick>
              </a:rPr>
              <a:t>External Agencies</a:t>
            </a:r>
            <a:endParaRPr lang="en-GB" altLang="en-US" sz="2400">
              <a:latin typeface="Twinkl"/>
              <a:cs typeface="Arial"/>
              <a:hlinkClick r:id="rId5" action="ppaction://hlinksldjump">
                <a:extLst>
                  <a:ext uri="{A12FA001-AC4F-418D-AE19-62706E023703}">
                    <ahyp:hlinkClr xmlns:ahyp="http://schemas.microsoft.com/office/drawing/2018/hyperlinkcolor" val="tx"/>
                  </a:ext>
                </a:extLst>
              </a:hlinkClick>
            </a:endParaRPr>
          </a:p>
        </p:txBody>
      </p:sp>
      <p:sp>
        <p:nvSpPr>
          <p:cNvPr id="8198" name="TextBox 20">
            <a:extLst>
              <a:ext uri="{FF2B5EF4-FFF2-40B4-BE49-F238E27FC236}">
                <a16:creationId xmlns:a16="http://schemas.microsoft.com/office/drawing/2014/main" id="{9C631967-840D-18C7-A7F3-1E265F2CEC52}"/>
              </a:ext>
            </a:extLst>
          </p:cNvPr>
          <p:cNvSpPr>
            <a:spLocks noChangeArrowheads="1"/>
          </p:cNvSpPr>
          <p:nvPr/>
        </p:nvSpPr>
        <p:spPr bwMode="auto">
          <a:xfrm>
            <a:off x="4140200" y="5014913"/>
            <a:ext cx="1728788" cy="457200"/>
          </a:xfrm>
          <a:prstGeom prst="rect">
            <a:avLst/>
          </a:prstGeom>
          <a:solidFill>
            <a:srgbClr val="00CCFF"/>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2400" dirty="0">
                <a:latin typeface="Twinkl"/>
                <a:cs typeface="Arial"/>
                <a:hlinkClick r:id="rId6" action="ppaction://hlinksldjump">
                  <a:extLst>
                    <a:ext uri="{A12FA001-AC4F-418D-AE19-62706E023703}">
                      <ahyp:hlinkClr xmlns:ahyp="http://schemas.microsoft.com/office/drawing/2018/hyperlinkcolor" val="tx"/>
                    </a:ext>
                  </a:extLst>
                </a:hlinkClick>
              </a:rPr>
              <a:t>Contact Us</a:t>
            </a:r>
            <a:endParaRPr lang="en-GB" altLang="en-US" sz="2400">
              <a:latin typeface="Twinkl"/>
              <a:cs typeface="Arial"/>
              <a:hlinkClick r:id="rId6" action="ppaction://hlinksldjump">
                <a:extLst>
                  <a:ext uri="{A12FA001-AC4F-418D-AE19-62706E023703}">
                    <ahyp:hlinkClr xmlns:ahyp="http://schemas.microsoft.com/office/drawing/2018/hyperlinkcolor" val="tx"/>
                  </a:ext>
                </a:extLst>
              </a:hlinkClick>
            </a:endParaRPr>
          </a:p>
        </p:txBody>
      </p:sp>
      <p:sp>
        <p:nvSpPr>
          <p:cNvPr id="8199" name="TextBox 21">
            <a:extLst>
              <a:ext uri="{FF2B5EF4-FFF2-40B4-BE49-F238E27FC236}">
                <a16:creationId xmlns:a16="http://schemas.microsoft.com/office/drawing/2014/main" id="{7F006EC5-A9C7-8732-461A-1D29F6F09648}"/>
              </a:ext>
            </a:extLst>
          </p:cNvPr>
          <p:cNvSpPr>
            <a:spLocks noChangeArrowheads="1"/>
          </p:cNvSpPr>
          <p:nvPr/>
        </p:nvSpPr>
        <p:spPr bwMode="auto">
          <a:xfrm>
            <a:off x="1876425" y="4445000"/>
            <a:ext cx="1439863" cy="822325"/>
          </a:xfrm>
          <a:prstGeom prst="rect">
            <a:avLst/>
          </a:prstGeom>
          <a:solidFill>
            <a:srgbClr val="FF660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2400" dirty="0">
                <a:latin typeface="Twinkl"/>
                <a:cs typeface="Arial"/>
                <a:hlinkClick r:id="rId7" action="ppaction://hlinksldjump">
                  <a:extLst>
                    <a:ext uri="{A12FA001-AC4F-418D-AE19-62706E023703}">
                      <ahyp:hlinkClr xmlns:ahyp="http://schemas.microsoft.com/office/drawing/2018/hyperlinkcolor" val="tx"/>
                    </a:ext>
                  </a:extLst>
                </a:hlinkClick>
              </a:rPr>
              <a:t>SEND Governor</a:t>
            </a:r>
            <a:endParaRPr lang="en-GB" altLang="en-US" sz="2400">
              <a:latin typeface="Twinkl"/>
              <a:cs typeface="Arial"/>
              <a:hlinkClick r:id="rId7" action="ppaction://hlinksldjump">
                <a:extLst>
                  <a:ext uri="{A12FA001-AC4F-418D-AE19-62706E023703}">
                    <ahyp:hlinkClr xmlns:ahyp="http://schemas.microsoft.com/office/drawing/2018/hyperlinkcolor" val="tx"/>
                  </a:ext>
                </a:extLst>
              </a:hlinkClick>
            </a:endParaRPr>
          </a:p>
        </p:txBody>
      </p:sp>
      <p:sp>
        <p:nvSpPr>
          <p:cNvPr id="8200" name="TextBox 22">
            <a:extLst>
              <a:ext uri="{FF2B5EF4-FFF2-40B4-BE49-F238E27FC236}">
                <a16:creationId xmlns:a16="http://schemas.microsoft.com/office/drawing/2014/main" id="{17CCDE76-96A4-4CDE-8C08-E4CDBFF5DBAB}"/>
              </a:ext>
            </a:extLst>
          </p:cNvPr>
          <p:cNvSpPr>
            <a:spLocks noChangeArrowheads="1"/>
          </p:cNvSpPr>
          <p:nvPr/>
        </p:nvSpPr>
        <p:spPr bwMode="auto">
          <a:xfrm>
            <a:off x="3851275" y="3316288"/>
            <a:ext cx="1944688" cy="574675"/>
          </a:xfrm>
          <a:prstGeom prst="rect">
            <a:avLst/>
          </a:prstGeom>
          <a:solidFill>
            <a:srgbClr val="99CC0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2400" dirty="0">
                <a:latin typeface="Twinkl"/>
                <a:cs typeface="Arial"/>
                <a:hlinkClick r:id="rId8" action="ppaction://hlinksldjump">
                  <a:extLst>
                    <a:ext uri="{A12FA001-AC4F-418D-AE19-62706E023703}">
                      <ahyp:hlinkClr xmlns:ahyp="http://schemas.microsoft.com/office/drawing/2018/hyperlinkcolor" val="tx"/>
                    </a:ext>
                  </a:extLst>
                </a:hlinkClick>
              </a:rPr>
              <a:t>Headteacher</a:t>
            </a:r>
            <a:endParaRPr lang="en-GB" altLang="en-US" sz="2400">
              <a:latin typeface="Twinkl"/>
              <a:cs typeface="Arial"/>
              <a:hlinkClick r:id="rId8" action="ppaction://hlinksldjump">
                <a:extLst>
                  <a:ext uri="{A12FA001-AC4F-418D-AE19-62706E023703}">
                    <ahyp:hlinkClr xmlns:ahyp="http://schemas.microsoft.com/office/drawing/2018/hyperlinkcolor" val="tx"/>
                  </a:ext>
                </a:extLst>
              </a:hlinkClick>
            </a:endParaRPr>
          </a:p>
        </p:txBody>
      </p:sp>
      <p:sp>
        <p:nvSpPr>
          <p:cNvPr id="10249" name="Left Arrow 13">
            <a:hlinkClick r:id="rId9" action="ppaction://hlinksldjump"/>
            <a:extLst>
              <a:ext uri="{FF2B5EF4-FFF2-40B4-BE49-F238E27FC236}">
                <a16:creationId xmlns:a16="http://schemas.microsoft.com/office/drawing/2014/main" id="{B1ECE175-4B16-A639-6707-B9EB879C4987}"/>
              </a:ext>
            </a:extLst>
          </p:cNvPr>
          <p:cNvSpPr>
            <a:spLocks noChangeArrowheads="1"/>
          </p:cNvSpPr>
          <p:nvPr/>
        </p:nvSpPr>
        <p:spPr bwMode="auto">
          <a:xfrm>
            <a:off x="250825" y="5734050"/>
            <a:ext cx="576263"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
        <p:nvSpPr>
          <p:cNvPr id="10250" name="TextBox 1">
            <a:extLst>
              <a:ext uri="{FF2B5EF4-FFF2-40B4-BE49-F238E27FC236}">
                <a16:creationId xmlns:a16="http://schemas.microsoft.com/office/drawing/2014/main" id="{C4FBD18B-D953-E6AF-6410-DA5FD853DDD8}"/>
              </a:ext>
            </a:extLst>
          </p:cNvPr>
          <p:cNvSpPr txBox="1">
            <a:spLocks noChangeArrowheads="1"/>
          </p:cNvSpPr>
          <p:nvPr/>
        </p:nvSpPr>
        <p:spPr bwMode="auto">
          <a:xfrm>
            <a:off x="5724525" y="1730375"/>
            <a:ext cx="1439863" cy="923925"/>
          </a:xfrm>
          <a:prstGeom prst="rect">
            <a:avLst/>
          </a:prstGeom>
          <a:solidFill>
            <a:srgbClr val="7030A0"/>
          </a:solidFill>
          <a:ln w="9525">
            <a:solidFill>
              <a:schemeClr val="tx1"/>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fontAlgn="t" hangingPunct="1">
              <a:spcBef>
                <a:spcPct val="0"/>
              </a:spcBef>
              <a:buClrTx/>
              <a:buSzTx/>
              <a:buFontTx/>
              <a:buNone/>
            </a:pPr>
            <a:r>
              <a:rPr lang="en-GB" altLang="en-US" u="sng">
                <a:solidFill>
                  <a:schemeClr val="tx1"/>
                </a:solidFill>
                <a:latin typeface="Twinkl" pitchFamily="50" charset="0"/>
                <a:cs typeface="Arial" panose="020B0604020202020204" pitchFamily="34" charset="0"/>
              </a:rPr>
              <a:t>Family Liaison Officer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27">
            <a:extLst>
              <a:ext uri="{FF2B5EF4-FFF2-40B4-BE49-F238E27FC236}">
                <a16:creationId xmlns:a16="http://schemas.microsoft.com/office/drawing/2014/main" id="{FF797955-4A5C-23BE-CB2C-A1D15462274B}"/>
              </a:ext>
            </a:extLst>
          </p:cNvPr>
          <p:cNvSpPr>
            <a:spLocks noChangeArrowheads="1"/>
          </p:cNvSpPr>
          <p:nvPr/>
        </p:nvSpPr>
        <p:spPr bwMode="auto">
          <a:xfrm>
            <a:off x="457200" y="260350"/>
            <a:ext cx="8420100" cy="5832475"/>
          </a:xfrm>
          <a:prstGeom prst="rect">
            <a:avLst/>
          </a:prstGeom>
          <a:solidFill>
            <a:schemeClr val="bg1">
              <a:lumMod val="95000"/>
            </a:schemeClr>
          </a:solidFill>
          <a:ln>
            <a:solidFill>
              <a:schemeClr val="tx1"/>
            </a:solidFill>
          </a:ln>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fontAlgn="auto" hangingPunct="1">
              <a:spcBef>
                <a:spcPct val="0"/>
              </a:spcBef>
              <a:spcAft>
                <a:spcPts val="0"/>
              </a:spcAft>
              <a:buFontTx/>
              <a:buNone/>
              <a:defRPr/>
            </a:pPr>
            <a:r>
              <a:rPr lang="en-GB" altLang="en-US" sz="1800" b="1" u="sng" dirty="0">
                <a:latin typeface="Twinkl" pitchFamily="50" charset="0"/>
              </a:rPr>
              <a:t>Our SENDCO – (Special Educational Needs &amp; Disabilities Co-ordinator) is Mrs Berry</a:t>
            </a:r>
            <a:br>
              <a:rPr lang="en-GB" altLang="en-US" sz="1800" dirty="0">
                <a:latin typeface="Twinkl" pitchFamily="50" charset="0"/>
              </a:rPr>
            </a:br>
            <a:endParaRPr lang="en-GB" altLang="en-US" sz="1800" dirty="0">
              <a:latin typeface="Twinkl" pitchFamily="50" charset="0"/>
            </a:endParaRPr>
          </a:p>
          <a:p>
            <a:pPr eaLnBrk="1" fontAlgn="auto" hangingPunct="1">
              <a:spcBef>
                <a:spcPct val="0"/>
              </a:spcBef>
              <a:spcAft>
                <a:spcPts val="0"/>
              </a:spcAft>
              <a:buFontTx/>
              <a:buNone/>
              <a:defRPr/>
            </a:pPr>
            <a:r>
              <a:rPr lang="en-GB" altLang="en-US" sz="1800" dirty="0">
                <a:solidFill>
                  <a:srgbClr val="000000"/>
                </a:solidFill>
                <a:latin typeface="Twinkl" pitchFamily="50" charset="0"/>
              </a:rPr>
              <a:t>The key responsibilities of the SENDCO may include: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overseeing the day-to-day operation of the school’s SEND policy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co-ordinating provision for children with SEND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liaising with the relevant Designated Teacher where a looked after pupil has SEND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advising teaching and support staff on SEND support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liaising with parents / carers of pupils with SEND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liaising with early years providers, other schools, educational psychologists, health and social care professionals, and independent or voluntary bodies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being a key point of contact with external agencies, especially the local authority and its support services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liaising with potential next providers of education to ensure a pupil and their parents / carer are informed about options and a smooth transition is planned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working with the Headteacher and school governors to ensure that the school meets its responsibilities under the </a:t>
            </a:r>
            <a:r>
              <a:rPr lang="en-GB" altLang="en-US" sz="1800" dirty="0">
                <a:solidFill>
                  <a:srgbClr val="000000"/>
                </a:solidFill>
                <a:latin typeface="Twinkl" pitchFamily="50" charset="0"/>
                <a:hlinkClick r:id="rId2"/>
              </a:rPr>
              <a:t>Equality Act (2010) </a:t>
            </a:r>
            <a:r>
              <a:rPr lang="en-GB" altLang="en-US" sz="1800" dirty="0">
                <a:solidFill>
                  <a:srgbClr val="000000"/>
                </a:solidFill>
                <a:latin typeface="Twinkl" pitchFamily="50" charset="0"/>
              </a:rPr>
              <a:t>with regard to reasonable adjustments and access arrangements </a:t>
            </a:r>
          </a:p>
          <a:p>
            <a:pPr eaLnBrk="1" fontAlgn="auto" hangingPunct="1">
              <a:spcBef>
                <a:spcPct val="0"/>
              </a:spcBef>
              <a:spcAft>
                <a:spcPts val="0"/>
              </a:spcAft>
              <a:buFontTx/>
              <a:buNone/>
              <a:defRPr/>
            </a:pPr>
            <a:r>
              <a:rPr lang="en-GB" altLang="en-US" sz="1800" dirty="0">
                <a:solidFill>
                  <a:srgbClr val="000000"/>
                </a:solidFill>
                <a:latin typeface="Twinkl" pitchFamily="50" charset="0"/>
              </a:rPr>
              <a:t>• ensuring that the school keeps the records of all pupils with SEND up to date </a:t>
            </a:r>
          </a:p>
        </p:txBody>
      </p:sp>
      <p:sp>
        <p:nvSpPr>
          <p:cNvPr id="11267" name="AutoShape 2" descr="https://outlook.office365.com/owa/service.svc/s/GetFileAttachment?id=AAMkADhiN2Y5NGYzLTA4NDAtNDU1ZC1hMjQ1LWE5NTM4M2I5Yjk2YQBGAAAAAAAcobwhSMWATYyEV0RoOK29BwDoc8ZROl5cRL2etTg62kgWAAAADSA5AAC7vvmLtMIVQJBo%2F0QKzv0nAADISxM6AAABEgAQALW1vnZW4ERCv3dN3%2BIFKLo%3D&amp;isImagePreview=True&amp;X-OWA-CANARY=wMYnC75mrEGtF4fg9Yy6y8a8MbJoXNEIotjgyHtO55uxpTdg17uYx4dyWFxmAg5xMQdsAAbG9E4.">
            <a:extLst>
              <a:ext uri="{FF2B5EF4-FFF2-40B4-BE49-F238E27FC236}">
                <a16:creationId xmlns:a16="http://schemas.microsoft.com/office/drawing/2014/main" id="{A8697EBF-2A9F-6D16-B2AD-A9F47640023E}"/>
              </a:ext>
            </a:extLst>
          </p:cNvPr>
          <p:cNvSpPr>
            <a:spLocks noChangeAspect="1" noChangeArrowheads="1"/>
          </p:cNvSpPr>
          <p:nvPr/>
        </p:nvSpPr>
        <p:spPr bwMode="auto">
          <a:xfrm>
            <a:off x="155575" y="-144463"/>
            <a:ext cx="304800" cy="304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1268" name="AutoShape 4" descr="https://outlook.office365.com/owa/service.svc/s/GetFileAttachment?id=AAMkADhiN2Y5NGYzLTA4NDAtNDU1ZC1hMjQ1LWE5NTM4M2I5Yjk2YQBGAAAAAAAcobwhSMWATYyEV0RoOK29BwDoc8ZROl5cRL2etTg62kgWAAAADSA5AAC7vvmLtMIVQJBo%2F0QKzv0nAADISxM6AAABEgAQALW1vnZW4ERCv3dN3%2BIFKLo%3D&amp;isImagePreview=True&amp;X-OWA-CANARY=wMYnC75mrEGtF4fg9Yy6y8a8MbJoXNEIotjgyHtO55uxpTdg17uYx4dyWFxmAg5xMQdsAAbG9E4.">
            <a:extLst>
              <a:ext uri="{FF2B5EF4-FFF2-40B4-BE49-F238E27FC236}">
                <a16:creationId xmlns:a16="http://schemas.microsoft.com/office/drawing/2014/main" id="{AA997BCA-67B5-9146-9D18-476263A3D174}"/>
              </a:ext>
            </a:extLst>
          </p:cNvPr>
          <p:cNvSpPr>
            <a:spLocks noChangeAspect="1" noChangeArrowheads="1"/>
          </p:cNvSpPr>
          <p:nvPr/>
        </p:nvSpPr>
        <p:spPr bwMode="auto">
          <a:xfrm>
            <a:off x="155575" y="-144463"/>
            <a:ext cx="304800" cy="304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1269" name="Left Arrow 8">
            <a:hlinkClick r:id="rId3" action="ppaction://hlinksldjump"/>
            <a:extLst>
              <a:ext uri="{FF2B5EF4-FFF2-40B4-BE49-F238E27FC236}">
                <a16:creationId xmlns:a16="http://schemas.microsoft.com/office/drawing/2014/main" id="{E0B82129-17C0-3516-086A-CC957AF49849}"/>
              </a:ext>
            </a:extLst>
          </p:cNvPr>
          <p:cNvSpPr>
            <a:spLocks noChangeArrowheads="1"/>
          </p:cNvSpPr>
          <p:nvPr/>
        </p:nvSpPr>
        <p:spPr bwMode="auto">
          <a:xfrm>
            <a:off x="179388" y="60928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7">
            <a:extLst>
              <a:ext uri="{FF2B5EF4-FFF2-40B4-BE49-F238E27FC236}">
                <a16:creationId xmlns:a16="http://schemas.microsoft.com/office/drawing/2014/main" id="{663E8570-3F46-0C86-5589-CEA2188A1A60}"/>
              </a:ext>
            </a:extLst>
          </p:cNvPr>
          <p:cNvSpPr>
            <a:spLocks noChangeArrowheads="1"/>
          </p:cNvSpPr>
          <p:nvPr/>
        </p:nvSpPr>
        <p:spPr bwMode="auto">
          <a:xfrm>
            <a:off x="863600" y="3716338"/>
            <a:ext cx="7416800" cy="2928937"/>
          </a:xfrm>
          <a:prstGeom prst="roundRect">
            <a:avLst>
              <a:gd name="adj" fmla="val 16667"/>
            </a:avLst>
          </a:prstGeom>
          <a:solidFill>
            <a:schemeClr val="bg2"/>
          </a:solidFill>
          <a:ln w="9525" algn="ctr">
            <a:solidFill>
              <a:srgbClr val="000000"/>
            </a:solidFill>
            <a:round/>
            <a:headEnd/>
            <a:tailEnd/>
          </a:ln>
        </p:spPr>
        <p:txBody>
          <a:bodyPr lIns="91440" tIns="45720" rIns="91440" bIns="45720" anchor="t"/>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fontAlgn="t" hangingPunct="1">
              <a:spcBef>
                <a:spcPct val="0"/>
              </a:spcBef>
              <a:buClrTx/>
              <a:buSzTx/>
              <a:buNone/>
            </a:pPr>
            <a:r>
              <a:rPr lang="en-GB" altLang="en-US" b="1" dirty="0">
                <a:solidFill>
                  <a:schemeClr val="tx1"/>
                </a:solidFill>
                <a:latin typeface="Twinkl"/>
                <a:cs typeface="Arial" panose="020B0604020202020204" pitchFamily="34" charset="0"/>
              </a:rPr>
              <a:t>They are responsible for: </a:t>
            </a:r>
            <a:endParaRPr lang="en-US"/>
          </a:p>
          <a:p>
            <a:pPr>
              <a:spcBef>
                <a:spcPct val="0"/>
              </a:spcBef>
              <a:buClrTx/>
              <a:buSzTx/>
              <a:buNone/>
            </a:pPr>
            <a:r>
              <a:rPr lang="en-GB" altLang="en-US" dirty="0">
                <a:solidFill>
                  <a:schemeClr val="tx1"/>
                </a:solidFill>
                <a:latin typeface="Twinkl"/>
                <a:cs typeface="Arial" panose="020B0604020202020204" pitchFamily="34" charset="0"/>
              </a:rPr>
              <a:t>The day to day management of all aspects of the school, this includes the support for children with SEND.</a:t>
            </a:r>
            <a:endParaRPr lang="en-GB"/>
          </a:p>
          <a:p>
            <a:pPr>
              <a:spcBef>
                <a:spcPct val="0"/>
              </a:spcBef>
              <a:buClrTx/>
              <a:buSzTx/>
              <a:buNone/>
            </a:pPr>
            <a:r>
              <a:rPr lang="en-GB" altLang="en-US" dirty="0">
                <a:solidFill>
                  <a:schemeClr val="tx1"/>
                </a:solidFill>
                <a:latin typeface="Twinkl"/>
                <a:cs typeface="Arial" panose="020B0604020202020204" pitchFamily="34" charset="0"/>
              </a:rPr>
              <a:t>They will give responsibility to the class teachers but are still responsible for ensuring that your child's needs are met.</a:t>
            </a:r>
            <a:endParaRPr lang="en-GB"/>
          </a:p>
          <a:p>
            <a:pPr>
              <a:spcBef>
                <a:spcPct val="0"/>
              </a:spcBef>
              <a:buClrTx/>
              <a:buSzTx/>
              <a:buNone/>
            </a:pPr>
            <a:r>
              <a:rPr lang="en-GB" altLang="en-US" dirty="0">
                <a:solidFill>
                  <a:schemeClr val="tx1"/>
                </a:solidFill>
                <a:latin typeface="Twinkl"/>
                <a:cs typeface="Arial" panose="020B0604020202020204" pitchFamily="34" charset="0"/>
              </a:rPr>
              <a:t>They must make sure that the Governing Body is kept up to date about any issues in the school relating to SEND.</a:t>
            </a:r>
            <a:endParaRPr lang="en-GB"/>
          </a:p>
          <a:p>
            <a:pPr>
              <a:spcBef>
                <a:spcPct val="0"/>
              </a:spcBef>
              <a:buClrTx/>
              <a:buSzTx/>
              <a:buNone/>
            </a:pPr>
            <a:r>
              <a:rPr lang="en-GB" altLang="en-US" dirty="0">
                <a:solidFill>
                  <a:schemeClr val="tx1"/>
                </a:solidFill>
                <a:latin typeface="Twinkl"/>
                <a:cs typeface="Arial" panose="020B0604020202020204" pitchFamily="34" charset="0"/>
              </a:rPr>
              <a:t>Alongside the Governing Body  the Headteacher has responsibility for allocating the SEND budget. </a:t>
            </a:r>
            <a:endParaRPr lang="en-GB"/>
          </a:p>
          <a:p>
            <a:pPr>
              <a:spcBef>
                <a:spcPct val="0"/>
              </a:spcBef>
              <a:buClrTx/>
              <a:buSzTx/>
              <a:buFontTx/>
              <a:buNone/>
            </a:pPr>
            <a:endParaRPr lang="en-GB" altLang="en-US" dirty="0">
              <a:solidFill>
                <a:schemeClr val="tx1"/>
              </a:solidFill>
              <a:latin typeface="Twinkl"/>
              <a:cs typeface="Arial" panose="020B0604020202020204" pitchFamily="34" charset="0"/>
            </a:endParaRPr>
          </a:p>
        </p:txBody>
      </p:sp>
      <p:sp>
        <p:nvSpPr>
          <p:cNvPr id="12291" name="Left Arrow 6">
            <a:hlinkClick r:id="rId2" action="ppaction://hlinksldjump"/>
            <a:extLst>
              <a:ext uri="{FF2B5EF4-FFF2-40B4-BE49-F238E27FC236}">
                <a16:creationId xmlns:a16="http://schemas.microsoft.com/office/drawing/2014/main" id="{40B225FF-9E85-3FF1-90DB-16E35C9AF16A}"/>
              </a:ext>
            </a:extLst>
          </p:cNvPr>
          <p:cNvSpPr>
            <a:spLocks noChangeArrowheads="1"/>
          </p:cNvSpPr>
          <p:nvPr/>
        </p:nvSpPr>
        <p:spPr bwMode="auto">
          <a:xfrm>
            <a:off x="179388" y="57340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640BFFC-22A4-D008-8F2A-B8B592A4A59B}"/>
              </a:ext>
            </a:extLst>
          </p:cNvPr>
          <p:cNvPicPr>
            <a:picLocks noChangeAspect="1"/>
          </p:cNvPicPr>
          <p:nvPr/>
        </p:nvPicPr>
        <p:blipFill>
          <a:blip r:embed="rId3"/>
          <a:stretch>
            <a:fillRect/>
          </a:stretch>
        </p:blipFill>
        <p:spPr>
          <a:xfrm>
            <a:off x="1547664" y="400574"/>
            <a:ext cx="1396538" cy="1862051"/>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3">
            <a:extLst>
              <a:ext uri="{FF2B5EF4-FFF2-40B4-BE49-F238E27FC236}">
                <a16:creationId xmlns:a16="http://schemas.microsoft.com/office/drawing/2014/main" id="{B22DF786-D6FE-1925-9A7D-9F3D9976C830}"/>
              </a:ext>
            </a:extLst>
          </p:cNvPr>
          <p:cNvPicPr>
            <a:picLocks noChangeAspect="1"/>
          </p:cNvPicPr>
          <p:nvPr/>
        </p:nvPicPr>
        <p:blipFill>
          <a:blip r:embed="rId4" cstate="print"/>
          <a:stretch>
            <a:fillRect/>
          </a:stretch>
        </p:blipFill>
        <p:spPr>
          <a:xfrm>
            <a:off x="5940152" y="400574"/>
            <a:ext cx="1183614" cy="1584176"/>
          </a:xfrm>
          <a:prstGeom prst="rect">
            <a:avLst/>
          </a:prstGeom>
          <a:ln w="228600" cap="sq" cmpd="thickThin">
            <a:solidFill>
              <a:srgbClr val="000000"/>
            </a:solidFill>
            <a:prstDash val="solid"/>
            <a:miter lim="800000"/>
          </a:ln>
          <a:effectLst>
            <a:innerShdw blurRad="76200">
              <a:srgbClr val="000000"/>
            </a:innerShdw>
          </a:effectLst>
        </p:spPr>
      </p:pic>
      <p:sp>
        <p:nvSpPr>
          <p:cNvPr id="5" name="TextBox 4">
            <a:extLst>
              <a:ext uri="{FF2B5EF4-FFF2-40B4-BE49-F238E27FC236}">
                <a16:creationId xmlns:a16="http://schemas.microsoft.com/office/drawing/2014/main" id="{9CA752BD-4FDD-4011-DB0B-A3B8F8930D9A}"/>
              </a:ext>
            </a:extLst>
          </p:cNvPr>
          <p:cNvSpPr txBox="1"/>
          <p:nvPr/>
        </p:nvSpPr>
        <p:spPr>
          <a:xfrm>
            <a:off x="323850" y="2641600"/>
            <a:ext cx="3757613" cy="407988"/>
          </a:xfrm>
          <a:prstGeom prst="roundRect">
            <a:avLst/>
          </a:prstGeom>
          <a:solidFill>
            <a:srgbClr val="00B0F0"/>
          </a:solidFill>
        </p:spPr>
        <p:style>
          <a:lnRef idx="1">
            <a:schemeClr val="accent5"/>
          </a:lnRef>
          <a:fillRef idx="2">
            <a:schemeClr val="accent5"/>
          </a:fillRef>
          <a:effectRef idx="1">
            <a:schemeClr val="accent5"/>
          </a:effectRef>
          <a:fontRef idx="minor">
            <a:schemeClr val="dk1"/>
          </a:fontRef>
        </p:style>
        <p:txBody>
          <a:bodyPr>
            <a:spAutoFit/>
          </a:bodyPr>
          <a:lstStyle/>
          <a:p>
            <a:pPr eaLnBrk="1" fontAlgn="t" hangingPunct="1">
              <a:spcBef>
                <a:spcPts val="0"/>
              </a:spcBef>
              <a:spcAft>
                <a:spcPts val="0"/>
              </a:spcAft>
              <a:defRPr/>
            </a:pPr>
            <a:r>
              <a:rPr lang="en-GB" dirty="0">
                <a:solidFill>
                  <a:schemeClr val="tx1"/>
                </a:solidFill>
                <a:latin typeface="Twinkl" pitchFamily="50" charset="0"/>
              </a:rPr>
              <a:t>Mrs Magner is our Headteacher </a:t>
            </a:r>
          </a:p>
        </p:txBody>
      </p:sp>
      <p:sp>
        <p:nvSpPr>
          <p:cNvPr id="9" name="TextBox 8">
            <a:extLst>
              <a:ext uri="{FF2B5EF4-FFF2-40B4-BE49-F238E27FC236}">
                <a16:creationId xmlns:a16="http://schemas.microsoft.com/office/drawing/2014/main" id="{6275B239-15A0-811A-211C-D11E1EAAB596}"/>
              </a:ext>
            </a:extLst>
          </p:cNvPr>
          <p:cNvSpPr txBox="1"/>
          <p:nvPr/>
        </p:nvSpPr>
        <p:spPr>
          <a:xfrm>
            <a:off x="4427538" y="2349500"/>
            <a:ext cx="4103687" cy="1190625"/>
          </a:xfrm>
          <a:prstGeom prst="roundRect">
            <a:avLst/>
          </a:prstGeom>
          <a:solidFill>
            <a:srgbClr val="00B0F0"/>
          </a:solidFill>
        </p:spPr>
        <p:style>
          <a:lnRef idx="1">
            <a:schemeClr val="accent3"/>
          </a:lnRef>
          <a:fillRef idx="2">
            <a:schemeClr val="accent3"/>
          </a:fillRef>
          <a:effectRef idx="1">
            <a:schemeClr val="accent3"/>
          </a:effectRef>
          <a:fontRef idx="minor">
            <a:schemeClr val="dk1"/>
          </a:fontRef>
        </p:style>
        <p:txBody>
          <a:bodyPr>
            <a:spAutoFit/>
          </a:bodyPr>
          <a:lstStyle/>
          <a:p>
            <a:pPr algn="ctr" eaLnBrk="1" fontAlgn="t" hangingPunct="1">
              <a:spcBef>
                <a:spcPts val="0"/>
              </a:spcBef>
              <a:spcAft>
                <a:spcPts val="0"/>
              </a:spcAft>
              <a:defRPr/>
            </a:pPr>
            <a:r>
              <a:rPr lang="en-GB" sz="1600" dirty="0"/>
              <a:t>Mrs Berry is our Head of School and SENDCO</a:t>
            </a:r>
          </a:p>
          <a:p>
            <a:pPr algn="ctr" eaLnBrk="1" fontAlgn="t" hangingPunct="1">
              <a:spcBef>
                <a:spcPts val="0"/>
              </a:spcBef>
              <a:spcAft>
                <a:spcPts val="0"/>
              </a:spcAft>
              <a:defRPr/>
            </a:pPr>
            <a:r>
              <a:rPr lang="en-GB" sz="1600" dirty="0"/>
              <a:t>(Special Educational Needs and Disabilities Coordinator)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27">
            <a:extLst>
              <a:ext uri="{FF2B5EF4-FFF2-40B4-BE49-F238E27FC236}">
                <a16:creationId xmlns:a16="http://schemas.microsoft.com/office/drawing/2014/main" id="{F6416319-4F59-80F6-A642-A371FC7D5DDC}"/>
              </a:ext>
            </a:extLst>
          </p:cNvPr>
          <p:cNvSpPr>
            <a:spLocks noChangeArrowheads="1"/>
          </p:cNvSpPr>
          <p:nvPr/>
        </p:nvSpPr>
        <p:spPr bwMode="auto">
          <a:xfrm>
            <a:off x="898525" y="1773238"/>
            <a:ext cx="7416800" cy="2447925"/>
          </a:xfrm>
          <a:prstGeom prst="roundRect">
            <a:avLst/>
          </a:prstGeom>
          <a:solidFill>
            <a:schemeClr val="bg2"/>
          </a:solidFill>
          <a:ln/>
        </p:spPr>
        <p:style>
          <a:lnRef idx="2">
            <a:schemeClr val="dk1"/>
          </a:lnRef>
          <a:fillRef idx="1">
            <a:schemeClr val="lt1"/>
          </a:fillRef>
          <a:effectRef idx="0">
            <a:schemeClr val="dk1"/>
          </a:effectRef>
          <a:fontRef idx="minor">
            <a:schemeClr val="dk1"/>
          </a:fontRef>
        </p:style>
        <p:txBody>
          <a:bodyPr lIns="90000" tIns="46800" rIns="90000" bIns="46800"/>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fontAlgn="t" hangingPunct="1">
              <a:spcBef>
                <a:spcPct val="0"/>
              </a:spcBef>
              <a:spcAft>
                <a:spcPts val="0"/>
              </a:spcAft>
              <a:buFontTx/>
              <a:buNone/>
              <a:defRPr/>
            </a:pPr>
            <a:r>
              <a:rPr lang="en-GB" altLang="en-US" sz="1800" u="sng" dirty="0">
                <a:ln w="0"/>
                <a:solidFill>
                  <a:srgbClr val="000000"/>
                </a:solidFill>
                <a:effectLst>
                  <a:outerShdw blurRad="38100" dist="19050" dir="2700000" algn="tl" rotWithShape="0">
                    <a:schemeClr val="dk1">
                      <a:alpha val="40000"/>
                    </a:schemeClr>
                  </a:outerShdw>
                </a:effectLst>
                <a:latin typeface="Twinkl" pitchFamily="50" charset="0"/>
              </a:rPr>
              <a:t>Our SEND Governor is responsible for:</a:t>
            </a:r>
            <a:br>
              <a:rPr lang="en-GB" altLang="en-US" sz="1800" dirty="0">
                <a:ln w="0"/>
                <a:solidFill>
                  <a:srgbClr val="000000"/>
                </a:solidFill>
                <a:effectLst>
                  <a:outerShdw blurRad="38100" dist="19050" dir="2700000" algn="tl" rotWithShape="0">
                    <a:schemeClr val="dk1">
                      <a:alpha val="40000"/>
                    </a:schemeClr>
                  </a:outerShdw>
                </a:effectLst>
                <a:latin typeface="Twinkl" pitchFamily="50" charset="0"/>
              </a:rPr>
            </a:br>
            <a:endParaRPr lang="en-GB" altLang="en-US" sz="1800" dirty="0">
              <a:ln w="0"/>
              <a:solidFill>
                <a:srgbClr val="000000"/>
              </a:solidFill>
              <a:effectLst>
                <a:outerShdw blurRad="38100" dist="19050" dir="2700000" algn="tl" rotWithShape="0">
                  <a:schemeClr val="dk1">
                    <a:alpha val="40000"/>
                  </a:schemeClr>
                </a:outerShdw>
              </a:effectLst>
              <a:latin typeface="Twinkl" pitchFamily="50" charset="0"/>
            </a:endParaRPr>
          </a:p>
          <a:p>
            <a:pPr eaLnBrk="1" fontAlgn="t" hangingPunct="1">
              <a:spcBef>
                <a:spcPct val="0"/>
              </a:spcBef>
              <a:spcAft>
                <a:spcPts val="0"/>
              </a:spcAft>
              <a:buFontTx/>
              <a:buNone/>
              <a:defRPr/>
            </a:pPr>
            <a:r>
              <a:rPr lang="en-GB" altLang="en-US" sz="1800" dirty="0">
                <a:ln w="0"/>
                <a:solidFill>
                  <a:srgbClr val="000000"/>
                </a:solidFill>
                <a:effectLst>
                  <a:outerShdw blurRad="38100" dist="19050" dir="2700000" algn="tl" rotWithShape="0">
                    <a:schemeClr val="dk1">
                      <a:alpha val="40000"/>
                    </a:schemeClr>
                  </a:outerShdw>
                </a:effectLst>
                <a:latin typeface="Twinkl" pitchFamily="50" charset="0"/>
              </a:rPr>
              <a:t>Making sure that the necessary support is made for any child who attends the school who has SEND.</a:t>
            </a:r>
          </a:p>
          <a:p>
            <a:pPr eaLnBrk="1" fontAlgn="t" hangingPunct="1">
              <a:spcBef>
                <a:spcPct val="0"/>
              </a:spcBef>
              <a:spcAft>
                <a:spcPts val="0"/>
              </a:spcAft>
              <a:buFontTx/>
              <a:buNone/>
              <a:defRPr/>
            </a:pPr>
            <a:r>
              <a:rPr lang="en-GB" altLang="en-US" sz="1800" dirty="0">
                <a:ln w="0"/>
                <a:solidFill>
                  <a:srgbClr val="000000"/>
                </a:solidFill>
                <a:effectLst>
                  <a:outerShdw blurRad="38100" dist="19050" dir="2700000" algn="tl" rotWithShape="0">
                    <a:schemeClr val="dk1">
                      <a:alpha val="40000"/>
                    </a:schemeClr>
                  </a:outerShdw>
                </a:effectLst>
                <a:latin typeface="Twinkl" pitchFamily="50" charset="0"/>
              </a:rPr>
              <a:t>Alongside the Headteacher they have responsibility for allocating the SEND budget.</a:t>
            </a:r>
          </a:p>
          <a:p>
            <a:pPr eaLnBrk="1" fontAlgn="t" hangingPunct="1">
              <a:spcBef>
                <a:spcPct val="0"/>
              </a:spcBef>
              <a:spcAft>
                <a:spcPts val="0"/>
              </a:spcAft>
              <a:buFontTx/>
              <a:buNone/>
              <a:defRPr/>
            </a:pPr>
            <a:r>
              <a:rPr lang="en-GB" altLang="en-US" sz="1800" dirty="0">
                <a:ln w="0"/>
                <a:solidFill>
                  <a:srgbClr val="000000"/>
                </a:solidFill>
                <a:effectLst>
                  <a:outerShdw blurRad="38100" dist="19050" dir="2700000" algn="tl" rotWithShape="0">
                    <a:schemeClr val="dk1">
                      <a:alpha val="40000"/>
                    </a:schemeClr>
                  </a:outerShdw>
                </a:effectLst>
                <a:latin typeface="Twinkl" pitchFamily="50" charset="0"/>
              </a:rPr>
              <a:t>If you would like to contact our SEND Governor please contact the school office on 01332 792215.</a:t>
            </a:r>
          </a:p>
          <a:p>
            <a:pPr algn="ctr" eaLnBrk="1" fontAlgn="auto" hangingPunct="1">
              <a:spcBef>
                <a:spcPct val="0"/>
              </a:spcBef>
              <a:spcAft>
                <a:spcPts val="0"/>
              </a:spcAft>
              <a:buFontTx/>
              <a:buNone/>
              <a:defRPr/>
            </a:pPr>
            <a:endParaRPr lang="en-GB" altLang="en-US" sz="1900" dirty="0">
              <a:ln w="0"/>
              <a:solidFill>
                <a:srgbClr val="000000"/>
              </a:solidFill>
              <a:effectLst>
                <a:outerShdw blurRad="38100" dist="19050" dir="2700000" algn="tl" rotWithShape="0">
                  <a:schemeClr val="dk1">
                    <a:alpha val="40000"/>
                  </a:schemeClr>
                </a:outerShdw>
              </a:effectLst>
              <a:latin typeface="Arial Narrow" panose="020B0606020202030204" pitchFamily="34" charset="0"/>
            </a:endParaRPr>
          </a:p>
        </p:txBody>
      </p:sp>
      <p:sp>
        <p:nvSpPr>
          <p:cNvPr id="13315" name="Left Arrow 5">
            <a:hlinkClick r:id="rId2" action="ppaction://hlinksldjump"/>
            <a:extLst>
              <a:ext uri="{FF2B5EF4-FFF2-40B4-BE49-F238E27FC236}">
                <a16:creationId xmlns:a16="http://schemas.microsoft.com/office/drawing/2014/main" id="{1224376C-D602-C667-E980-C8930B17339C}"/>
              </a:ext>
            </a:extLst>
          </p:cNvPr>
          <p:cNvSpPr>
            <a:spLocks noChangeArrowheads="1"/>
          </p:cNvSpPr>
          <p:nvPr/>
        </p:nvSpPr>
        <p:spPr bwMode="auto">
          <a:xfrm>
            <a:off x="179388" y="5805488"/>
            <a:ext cx="576262"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1">
            <a:extLst>
              <a:ext uri="{FF2B5EF4-FFF2-40B4-BE49-F238E27FC236}">
                <a16:creationId xmlns:a16="http://schemas.microsoft.com/office/drawing/2014/main" id="{B75F5FD4-1B9B-11D8-0DF3-81C60CE5AE5F}"/>
              </a:ext>
            </a:extLst>
          </p:cNvPr>
          <p:cNvSpPr>
            <a:spLocks noChangeArrowheads="1"/>
          </p:cNvSpPr>
          <p:nvPr/>
        </p:nvSpPr>
        <p:spPr bwMode="auto">
          <a:xfrm>
            <a:off x="1835150" y="2852738"/>
            <a:ext cx="5759450" cy="3678237"/>
          </a:xfrm>
          <a:prstGeom prst="roundRect">
            <a:avLst>
              <a:gd name="adj" fmla="val 16667"/>
            </a:avLst>
          </a:prstGeom>
          <a:solidFill>
            <a:schemeClr val="bg2"/>
          </a:solidFill>
          <a:ln w="9525">
            <a:solidFill>
              <a:srgbClr val="000000"/>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fontAlgn="t" hangingPunct="1">
              <a:spcBef>
                <a:spcPct val="0"/>
              </a:spcBef>
              <a:buClrTx/>
              <a:buSzTx/>
              <a:buFontTx/>
              <a:buNone/>
            </a:pPr>
            <a:r>
              <a:rPr lang="en-GB" altLang="en-US" u="sng">
                <a:solidFill>
                  <a:schemeClr val="tx1"/>
                </a:solidFill>
                <a:latin typeface="Twinkl" pitchFamily="50" charset="0"/>
                <a:cs typeface="Arial" panose="020B0604020202020204" pitchFamily="34" charset="0"/>
              </a:rPr>
              <a:t>Family Liaison Officer (F.L.O.)</a:t>
            </a:r>
          </a:p>
          <a:p>
            <a:pPr eaLnBrk="1" fontAlgn="t" hangingPunct="1">
              <a:spcBef>
                <a:spcPct val="0"/>
              </a:spcBef>
              <a:buClrTx/>
              <a:buSzTx/>
              <a:buFontTx/>
              <a:buNone/>
            </a:pPr>
            <a:r>
              <a:rPr lang="en-GB" altLang="en-US" sz="1600">
                <a:solidFill>
                  <a:schemeClr val="tx1"/>
                </a:solidFill>
                <a:latin typeface="Twinkl" pitchFamily="50" charset="0"/>
                <a:cs typeface="Arial" panose="020B0604020202020204" pitchFamily="34" charset="0"/>
              </a:rPr>
              <a:t>Claire Kudryk is the F.L.O. for One Academy Trust and is based at Shardlow half a day a week. Claire is available to support you and your child with establishing positive behaviour routines or helping with concerns such as anxiety or bereavement.</a:t>
            </a:r>
          </a:p>
          <a:p>
            <a:pPr eaLnBrk="1" fontAlgn="t" hangingPunct="1">
              <a:spcBef>
                <a:spcPct val="0"/>
              </a:spcBef>
              <a:buClrTx/>
              <a:buSzTx/>
              <a:buFontTx/>
              <a:buNone/>
            </a:pPr>
            <a:r>
              <a:rPr lang="en-GB" altLang="en-US" sz="1600">
                <a:solidFill>
                  <a:schemeClr val="tx1"/>
                </a:solidFill>
                <a:latin typeface="Twinkl" pitchFamily="50" charset="0"/>
                <a:cs typeface="Arial" panose="020B0604020202020204" pitchFamily="34" charset="0"/>
              </a:rPr>
              <a:t>If you would like to request a meeting, please either speak with your child’s class teacher, the SENDCO, or you can contact her directly on </a:t>
            </a:r>
            <a:r>
              <a:rPr lang="en-GB" altLang="en-US" sz="1600">
                <a:solidFill>
                  <a:srgbClr val="7030A0"/>
                </a:solidFill>
                <a:latin typeface="Twinkl" pitchFamily="50" charset="0"/>
                <a:cs typeface="Arial" panose="020B0604020202020204" pitchFamily="34" charset="0"/>
                <a:hlinkClick r:id="rId2"/>
              </a:rPr>
              <a:t>ckudryk@oneacademytrust.co.uk</a:t>
            </a:r>
            <a:r>
              <a:rPr lang="en-GB" altLang="en-US" sz="1600">
                <a:solidFill>
                  <a:srgbClr val="7030A0"/>
                </a:solidFill>
                <a:latin typeface="Twinkl" pitchFamily="50" charset="0"/>
                <a:cs typeface="Arial" panose="020B0604020202020204" pitchFamily="34" charset="0"/>
              </a:rPr>
              <a:t>. </a:t>
            </a:r>
          </a:p>
          <a:p>
            <a:pPr eaLnBrk="1" fontAlgn="t" hangingPunct="1">
              <a:spcBef>
                <a:spcPct val="0"/>
              </a:spcBef>
              <a:buClrTx/>
              <a:buSzTx/>
              <a:buFontTx/>
              <a:buNone/>
            </a:pPr>
            <a:r>
              <a:rPr lang="en-GB" altLang="en-US" sz="1600">
                <a:solidFill>
                  <a:schemeClr val="tx1"/>
                </a:solidFill>
                <a:latin typeface="Arial Narrow" panose="020B06060202020A0204" pitchFamily="34" charset="0"/>
                <a:cs typeface="Arial" panose="020B0604020202020204" pitchFamily="34" charset="0"/>
              </a:rPr>
              <a:t>			</a:t>
            </a:r>
          </a:p>
          <a:p>
            <a:pPr eaLnBrk="1" fontAlgn="t" hangingPunct="1">
              <a:spcBef>
                <a:spcPct val="0"/>
              </a:spcBef>
              <a:buClrTx/>
              <a:buSzTx/>
              <a:buFontTx/>
              <a:buNone/>
            </a:pPr>
            <a:endParaRPr lang="en-GB" altLang="en-US" sz="1600">
              <a:solidFill>
                <a:schemeClr val="tx1"/>
              </a:solidFill>
              <a:latin typeface="Arial Narrow" panose="020B06060202020A0204" pitchFamily="34" charset="0"/>
              <a:cs typeface="Arial" panose="020B0604020202020204" pitchFamily="34" charset="0"/>
            </a:endParaRPr>
          </a:p>
          <a:p>
            <a:pPr eaLnBrk="1" fontAlgn="t" hangingPunct="1">
              <a:spcBef>
                <a:spcPct val="0"/>
              </a:spcBef>
              <a:buClrTx/>
              <a:buSzTx/>
              <a:buFontTx/>
              <a:buNone/>
            </a:pPr>
            <a:endParaRPr lang="en-GB" altLang="en-US" sz="1600">
              <a:solidFill>
                <a:schemeClr val="tx1"/>
              </a:solidFill>
              <a:latin typeface="Arial Narrow" panose="020B06060202020A0204" pitchFamily="34" charset="0"/>
              <a:cs typeface="Arial" panose="020B0604020202020204" pitchFamily="34" charset="0"/>
            </a:endParaRPr>
          </a:p>
          <a:p>
            <a:pPr eaLnBrk="1" fontAlgn="t" hangingPunct="1">
              <a:spcBef>
                <a:spcPct val="0"/>
              </a:spcBef>
              <a:buClrTx/>
              <a:buSzTx/>
              <a:buFontTx/>
              <a:buNone/>
            </a:pPr>
            <a:r>
              <a:rPr lang="en-GB" altLang="en-US" sz="1600">
                <a:solidFill>
                  <a:schemeClr val="tx1"/>
                </a:solidFill>
                <a:latin typeface="Arial Narrow" panose="020B06060202020A0204" pitchFamily="34" charset="0"/>
                <a:cs typeface="Arial" panose="020B0604020202020204" pitchFamily="34" charset="0"/>
              </a:rPr>
              <a:t>    </a:t>
            </a:r>
          </a:p>
        </p:txBody>
      </p:sp>
      <p:pic>
        <p:nvPicPr>
          <p:cNvPr id="14339" name="Picture 2" descr="C:\Users\Staff\Downloads\CK.jpg">
            <a:extLst>
              <a:ext uri="{FF2B5EF4-FFF2-40B4-BE49-F238E27FC236}">
                <a16:creationId xmlns:a16="http://schemas.microsoft.com/office/drawing/2014/main" id="{02A2B385-F246-48CF-A6F7-4313A380A6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549275"/>
            <a:ext cx="1368425" cy="1898650"/>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a:extLst>
              <a:ext uri="{FF2B5EF4-FFF2-40B4-BE49-F238E27FC236}">
                <a16:creationId xmlns:a16="http://schemas.microsoft.com/office/drawing/2014/main" id="{1B823D60-7B42-6037-D97D-3EBB85200759}"/>
              </a:ext>
            </a:extLst>
          </p:cNvPr>
          <p:cNvGrpSpPr>
            <a:grpSpLocks/>
          </p:cNvGrpSpPr>
          <p:nvPr/>
        </p:nvGrpSpPr>
        <p:grpSpPr bwMode="auto">
          <a:xfrm>
            <a:off x="6300788" y="188913"/>
            <a:ext cx="2592387" cy="2087562"/>
            <a:chOff x="105552156" y="107794276"/>
            <a:chExt cx="7427700" cy="4524145"/>
          </a:xfrm>
        </p:grpSpPr>
        <p:pic>
          <p:nvPicPr>
            <p:cNvPr id="15366" name="Picture 3" descr="Kids Holding a Welcome Sign">
              <a:extLst>
                <a:ext uri="{FF2B5EF4-FFF2-40B4-BE49-F238E27FC236}">
                  <a16:creationId xmlns:a16="http://schemas.microsoft.com/office/drawing/2014/main" id="{4D47B1D1-33FD-C1BE-5B83-E27AF37AE1BA}"/>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7" name="Rectangle 4">
              <a:extLst>
                <a:ext uri="{FF2B5EF4-FFF2-40B4-BE49-F238E27FC236}">
                  <a16:creationId xmlns:a16="http://schemas.microsoft.com/office/drawing/2014/main" id="{80735484-B188-3F45-AF74-D40541B0CD4A}"/>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5368" name="Rectangle 5">
              <a:extLst>
                <a:ext uri="{FF2B5EF4-FFF2-40B4-BE49-F238E27FC236}">
                  <a16:creationId xmlns:a16="http://schemas.microsoft.com/office/drawing/2014/main" id="{438F9568-F8AA-C913-5049-AB05004CAD33}"/>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5369" name="Text Box 6">
              <a:extLst>
                <a:ext uri="{FF2B5EF4-FFF2-40B4-BE49-F238E27FC236}">
                  <a16:creationId xmlns:a16="http://schemas.microsoft.com/office/drawing/2014/main" id="{1D3636A1-3E93-45A5-4137-93E43F1DF940}"/>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SEND PROVISION AT SHARDLOW</a:t>
              </a:r>
            </a:p>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PRIMARY SCHOOL</a:t>
              </a:r>
            </a:p>
          </p:txBody>
        </p:sp>
      </p:grpSp>
      <p:sp>
        <p:nvSpPr>
          <p:cNvPr id="15363" name="TextBox 27">
            <a:extLst>
              <a:ext uri="{FF2B5EF4-FFF2-40B4-BE49-F238E27FC236}">
                <a16:creationId xmlns:a16="http://schemas.microsoft.com/office/drawing/2014/main" id="{F9E1587C-0348-31FE-5506-FB550D39C226}"/>
              </a:ext>
            </a:extLst>
          </p:cNvPr>
          <p:cNvSpPr>
            <a:spLocks noChangeArrowheads="1"/>
          </p:cNvSpPr>
          <p:nvPr/>
        </p:nvSpPr>
        <p:spPr bwMode="auto">
          <a:xfrm>
            <a:off x="900113" y="2446338"/>
            <a:ext cx="7875587" cy="41052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We are a mainstream school and the majority of our pupils are expected to reach the learning goals for their age. A small number of our pupils do have special educational needs and / or disabilities. We identify a child as having SEND if they receive any support which is additional to or different from everyday practice and / or receive support from outside agencies.  </a:t>
            </a:r>
          </a:p>
          <a:p>
            <a:pPr algn="just"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We have a SEND policy in place to support these children. Other policies may also apply, depending on need.</a:t>
            </a:r>
          </a:p>
        </p:txBody>
      </p:sp>
      <p:sp>
        <p:nvSpPr>
          <p:cNvPr id="15364" name="TextBox 29">
            <a:extLst>
              <a:ext uri="{FF2B5EF4-FFF2-40B4-BE49-F238E27FC236}">
                <a16:creationId xmlns:a16="http://schemas.microsoft.com/office/drawing/2014/main" id="{89519927-7DAD-922A-A196-A763DF1A0D59}"/>
              </a:ext>
            </a:extLst>
          </p:cNvPr>
          <p:cNvSpPr>
            <a:spLocks noChangeArrowheads="1"/>
          </p:cNvSpPr>
          <p:nvPr/>
        </p:nvSpPr>
        <p:spPr bwMode="auto">
          <a:xfrm>
            <a:off x="2627313" y="287338"/>
            <a:ext cx="3457575" cy="13239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Do children with SEND (Special Educational Needs and Disabilities) come to Shardlow Primary School?</a:t>
            </a:r>
          </a:p>
        </p:txBody>
      </p:sp>
      <p:sp>
        <p:nvSpPr>
          <p:cNvPr id="15365" name="Left Arrow 11">
            <a:hlinkClick r:id="rId3" action="ppaction://hlinksldjump"/>
            <a:extLst>
              <a:ext uri="{FF2B5EF4-FFF2-40B4-BE49-F238E27FC236}">
                <a16:creationId xmlns:a16="http://schemas.microsoft.com/office/drawing/2014/main" id="{0B79130F-E28A-A865-BFBF-D69996F5B930}"/>
              </a:ext>
            </a:extLst>
          </p:cNvPr>
          <p:cNvSpPr>
            <a:spLocks noChangeArrowheads="1"/>
          </p:cNvSpPr>
          <p:nvPr/>
        </p:nvSpPr>
        <p:spPr bwMode="auto">
          <a:xfrm>
            <a:off x="179388" y="59499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AutoShape 8">
            <a:extLst>
              <a:ext uri="{FF2B5EF4-FFF2-40B4-BE49-F238E27FC236}">
                <a16:creationId xmlns:a16="http://schemas.microsoft.com/office/drawing/2014/main" id="{9E4539A6-D19F-B963-BC64-1F4D398EE272}"/>
              </a:ext>
            </a:extLst>
          </p:cNvPr>
          <p:cNvGrpSpPr>
            <a:grpSpLocks/>
          </p:cNvGrpSpPr>
          <p:nvPr/>
        </p:nvGrpSpPr>
        <p:grpSpPr bwMode="auto">
          <a:xfrm>
            <a:off x="468313" y="1341438"/>
            <a:ext cx="8278812" cy="4824412"/>
            <a:chOff x="288" y="1382"/>
            <a:chExt cx="5096" cy="2646"/>
          </a:xfrm>
        </p:grpSpPr>
        <p:pic>
          <p:nvPicPr>
            <p:cNvPr id="16389" name="AutoShape 8">
              <a:extLst>
                <a:ext uri="{FF2B5EF4-FFF2-40B4-BE49-F238E27FC236}">
                  <a16:creationId xmlns:a16="http://schemas.microsoft.com/office/drawing/2014/main" id="{69E2EB4A-51EA-EB93-BDBA-843FAD854AC7}"/>
                </a:ext>
              </a:extLst>
            </p:cNvPr>
            <p:cNvPicPr preferRelativeResize="0">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 y="1382"/>
              <a:ext cx="5096" cy="26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90" name="Text Box 2">
              <a:extLst>
                <a:ext uri="{FF2B5EF4-FFF2-40B4-BE49-F238E27FC236}">
                  <a16:creationId xmlns:a16="http://schemas.microsoft.com/office/drawing/2014/main" id="{46A9D5A2-DBF7-5CCB-6D37-44F567016270}"/>
                </a:ext>
              </a:extLst>
            </p:cNvPr>
            <p:cNvSpPr>
              <a:spLocks noChangeArrowheads="1"/>
            </p:cNvSpPr>
            <p:nvPr/>
          </p:nvSpPr>
          <p:spPr bwMode="auto">
            <a:xfrm>
              <a:off x="288" y="1388"/>
              <a:ext cx="5080" cy="2631"/>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nchor="t"/>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fontAlgn="t" hangingPunct="1">
                <a:spcBef>
                  <a:spcPct val="0"/>
                </a:spcBef>
                <a:buClrTx/>
                <a:buSzTx/>
                <a:buFontTx/>
                <a:buNone/>
              </a:pPr>
              <a:r>
                <a:rPr lang="en-GB" altLang="en-US" dirty="0">
                  <a:solidFill>
                    <a:schemeClr val="tx1"/>
                  </a:solidFill>
                  <a:latin typeface="Twinkl"/>
                  <a:cs typeface="Arial"/>
                </a:rPr>
                <a:t>We work very closely with a number of external agencies and professionals. The people we work with most often are:</a:t>
              </a:r>
            </a:p>
            <a:p>
              <a:pPr eaLnBrk="1" fontAlgn="t" hangingPunct="1">
                <a:spcBef>
                  <a:spcPct val="0"/>
                </a:spcBef>
                <a:buClrTx/>
                <a:buSzTx/>
                <a:buFontTx/>
                <a:buNone/>
              </a:pPr>
              <a:endParaRPr lang="en-GB" altLang="en-US">
                <a:solidFill>
                  <a:schemeClr val="tx1"/>
                </a:solidFill>
                <a:latin typeface="Twinkl" pitchFamily="50" charset="0"/>
                <a:cs typeface="Arial" panose="020B0604020202020204" pitchFamily="34" charset="0"/>
              </a:endParaRPr>
            </a:p>
            <a:p>
              <a:pPr eaLnBrk="1" fontAlgn="t" hangingPunct="1">
                <a:spcBef>
                  <a:spcPct val="0"/>
                </a:spcBef>
                <a:buClrTx/>
                <a:buSzTx/>
                <a:buFontTx/>
                <a:buNone/>
              </a:pPr>
              <a:r>
                <a:rPr lang="en-GB" altLang="en-US" dirty="0">
                  <a:solidFill>
                    <a:srgbClr val="7030A0"/>
                  </a:solidFill>
                  <a:latin typeface="Twinkl"/>
                  <a:cs typeface="Arial"/>
                  <a:hlinkClick r:id="rId3"/>
                </a:rPr>
                <a:t>EPS – Educational Psychology Service </a:t>
              </a:r>
              <a:endParaRPr lang="en-GB" altLang="en-US" dirty="0">
                <a:solidFill>
                  <a:srgbClr val="7030A0"/>
                </a:solidFill>
                <a:latin typeface="Twinkl"/>
                <a:cs typeface="Arial"/>
              </a:endParaRPr>
            </a:p>
            <a:p>
              <a:pPr eaLnBrk="1" fontAlgn="t" hangingPunct="1">
                <a:spcBef>
                  <a:spcPct val="0"/>
                </a:spcBef>
                <a:buClrTx/>
                <a:buSzTx/>
                <a:buFontTx/>
                <a:buNone/>
              </a:pPr>
              <a:r>
                <a:rPr lang="en-GB" altLang="en-US" dirty="0">
                  <a:solidFill>
                    <a:srgbClr val="7030A0"/>
                  </a:solidFill>
                  <a:latin typeface="Twinkl"/>
                  <a:cs typeface="Arial"/>
                  <a:hlinkClick r:id="rId4"/>
                </a:rPr>
                <a:t>SALT – Speech and Language Therapy </a:t>
              </a:r>
            </a:p>
            <a:p>
              <a:pPr eaLnBrk="1" fontAlgn="t" hangingPunct="1">
                <a:spcBef>
                  <a:spcPct val="0"/>
                </a:spcBef>
                <a:buClrTx/>
                <a:buSzTx/>
                <a:buFontTx/>
                <a:buNone/>
              </a:pPr>
              <a:r>
                <a:rPr lang="en-GB" altLang="en-US" dirty="0">
                  <a:solidFill>
                    <a:srgbClr val="7030A0"/>
                  </a:solidFill>
                  <a:latin typeface="Twinkl"/>
                  <a:cs typeface="Arial"/>
                  <a:hlinkClick r:id="rId5"/>
                </a:rPr>
                <a:t>OT / PT/ PI  – Occupational Therapy / Physiotherapy/ Physical Impairment </a:t>
              </a:r>
            </a:p>
            <a:p>
              <a:pPr eaLnBrk="1" fontAlgn="t" hangingPunct="1">
                <a:spcBef>
                  <a:spcPct val="0"/>
                </a:spcBef>
                <a:buClrTx/>
                <a:buSzTx/>
                <a:buFontTx/>
                <a:buNone/>
              </a:pPr>
              <a:r>
                <a:rPr lang="en-GB" altLang="en-US" dirty="0">
                  <a:solidFill>
                    <a:srgbClr val="7030A0"/>
                  </a:solidFill>
                  <a:latin typeface="Twinkl"/>
                  <a:cs typeface="Arial"/>
                  <a:hlinkClick r:id="rId6"/>
                </a:rPr>
                <a:t>CAMHS – Children and Adolescent Mental Health Service</a:t>
              </a:r>
            </a:p>
            <a:p>
              <a:pPr eaLnBrk="1" fontAlgn="t" hangingPunct="1">
                <a:spcBef>
                  <a:spcPct val="0"/>
                </a:spcBef>
                <a:buClrTx/>
                <a:buSzTx/>
                <a:buFontTx/>
                <a:buNone/>
              </a:pPr>
              <a:r>
                <a:rPr lang="en-GB" altLang="en-US" dirty="0">
                  <a:solidFill>
                    <a:srgbClr val="7030A0"/>
                  </a:solidFill>
                  <a:latin typeface="Twinkl"/>
                  <a:cs typeface="Arial"/>
                  <a:hlinkClick r:id="rId6"/>
                </a:rPr>
                <a:t>Teacher of the deaf</a:t>
              </a:r>
            </a:p>
            <a:p>
              <a:pPr eaLnBrk="1" fontAlgn="t" hangingPunct="1">
                <a:spcBef>
                  <a:spcPct val="0"/>
                </a:spcBef>
                <a:buClrTx/>
                <a:buSzTx/>
                <a:buFontTx/>
                <a:buNone/>
              </a:pPr>
              <a:endParaRPr lang="en-GB" altLang="en-US">
                <a:solidFill>
                  <a:srgbClr val="99CA3C"/>
                </a:solidFill>
                <a:latin typeface="Twinkl" pitchFamily="50" charset="0"/>
                <a:cs typeface="Arial" panose="020B0604020202020204" pitchFamily="34" charset="0"/>
                <a:hlinkClick r:id="rId6"/>
              </a:endParaRPr>
            </a:p>
            <a:p>
              <a:pPr eaLnBrk="1" fontAlgn="t" hangingPunct="1">
                <a:spcBef>
                  <a:spcPct val="0"/>
                </a:spcBef>
                <a:buClrTx/>
                <a:buSzTx/>
                <a:buFontTx/>
                <a:buNone/>
              </a:pPr>
              <a:endParaRPr lang="en-GB" altLang="en-US">
                <a:solidFill>
                  <a:schemeClr val="tx1"/>
                </a:solidFill>
                <a:latin typeface="Twinkl" pitchFamily="50" charset="0"/>
                <a:cs typeface="Arial" panose="020B0604020202020204" pitchFamily="34" charset="0"/>
              </a:endParaRPr>
            </a:p>
            <a:p>
              <a:pPr eaLnBrk="1" fontAlgn="t" hangingPunct="1">
                <a:spcBef>
                  <a:spcPct val="0"/>
                </a:spcBef>
                <a:buClrTx/>
                <a:buSzTx/>
                <a:buFontTx/>
                <a:buNone/>
              </a:pPr>
              <a:endParaRPr lang="en-GB" altLang="en-US" i="1">
                <a:solidFill>
                  <a:srgbClr val="7030A0"/>
                </a:solidFill>
                <a:latin typeface="Twinkl" pitchFamily="50" charset="0"/>
                <a:cs typeface="Arial" panose="020B0604020202020204" pitchFamily="34" charset="0"/>
              </a:endParaRPr>
            </a:p>
            <a:p>
              <a:pPr eaLnBrk="1" fontAlgn="t" hangingPunct="1">
                <a:spcBef>
                  <a:spcPct val="0"/>
                </a:spcBef>
                <a:buClrTx/>
                <a:buSzTx/>
                <a:buFontTx/>
                <a:buNone/>
              </a:pPr>
              <a:r>
                <a:rPr lang="en-GB" altLang="en-US" dirty="0">
                  <a:solidFill>
                    <a:srgbClr val="002060"/>
                  </a:solidFill>
                  <a:latin typeface="Twinkl"/>
                  <a:cs typeface="Arial"/>
                </a:rPr>
                <a:t>Inclusion Support Advisory Service</a:t>
              </a:r>
              <a:r>
                <a:rPr lang="en-GB" altLang="en-US" i="1" dirty="0">
                  <a:solidFill>
                    <a:srgbClr val="7030A0"/>
                  </a:solidFill>
                  <a:latin typeface="Twinkl"/>
                  <a:cs typeface="Arial"/>
                </a:rPr>
                <a:t> </a:t>
              </a:r>
              <a:r>
                <a:rPr lang="en-GB" altLang="en-US" i="1" dirty="0">
                  <a:solidFill>
                    <a:srgbClr val="99CCFF"/>
                  </a:solidFill>
                  <a:latin typeface="Twinkl"/>
                  <a:cs typeface="Arial"/>
                </a:rPr>
                <a:t>(previously known as: SSSEN – Support S</a:t>
              </a:r>
              <a:r>
                <a:rPr lang="en-GB" altLang="en-US" i="1" dirty="0">
                  <a:solidFill>
                    <a:srgbClr val="99CCFF"/>
                  </a:solidFill>
                  <a:latin typeface="Twinkl"/>
                  <a:cs typeface="Arial"/>
                  <a:hlinkClick r:id="rId7">
                    <a:extLst>
                      <a:ext uri="{A12FA001-AC4F-418D-AE19-62706E023703}">
                        <ahyp:hlinkClr xmlns:ahyp="http://schemas.microsoft.com/office/drawing/2018/hyperlinkcolor" val="tx"/>
                      </a:ext>
                    </a:extLst>
                  </a:hlinkClick>
                </a:rPr>
                <a:t>ervice</a:t>
              </a:r>
              <a:r>
                <a:rPr lang="en-GB" altLang="en-US" i="1" dirty="0">
                  <a:solidFill>
                    <a:srgbClr val="99CCFF"/>
                  </a:solidFill>
                  <a:latin typeface="Twinkl"/>
                  <a:cs typeface="Arial"/>
                </a:rPr>
                <a:t> for Special Educational Needs, AO – Autism Outreach, BSS- Behaviour Support Service)</a:t>
              </a:r>
            </a:p>
            <a:p>
              <a:pPr eaLnBrk="1" fontAlgn="t"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16387" name="TextBox 4">
            <a:extLst>
              <a:ext uri="{FF2B5EF4-FFF2-40B4-BE49-F238E27FC236}">
                <a16:creationId xmlns:a16="http://schemas.microsoft.com/office/drawing/2014/main" id="{510F3C12-AFD3-1FC2-1E98-B952241CD978}"/>
              </a:ext>
            </a:extLst>
          </p:cNvPr>
          <p:cNvSpPr>
            <a:spLocks noChangeArrowheads="1"/>
          </p:cNvSpPr>
          <p:nvPr/>
        </p:nvSpPr>
        <p:spPr bwMode="auto">
          <a:xfrm>
            <a:off x="2771775" y="692150"/>
            <a:ext cx="3529013"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400">
                <a:solidFill>
                  <a:schemeClr val="tx1"/>
                </a:solidFill>
                <a:latin typeface="Twinkl" pitchFamily="50" charset="0"/>
                <a:cs typeface="Arial" panose="020B0604020202020204" pitchFamily="34" charset="0"/>
              </a:rPr>
              <a:t>External Agencies</a:t>
            </a:r>
          </a:p>
        </p:txBody>
      </p:sp>
      <p:sp>
        <p:nvSpPr>
          <p:cNvPr id="16388" name="Left Arrow 5">
            <a:hlinkClick r:id="rId8" action="ppaction://hlinksldjump"/>
            <a:extLst>
              <a:ext uri="{FF2B5EF4-FFF2-40B4-BE49-F238E27FC236}">
                <a16:creationId xmlns:a16="http://schemas.microsoft.com/office/drawing/2014/main" id="{4A2F74E5-BD9A-A0F4-CE05-B016FBECDF4A}"/>
              </a:ext>
            </a:extLst>
          </p:cNvPr>
          <p:cNvSpPr>
            <a:spLocks noChangeArrowheads="1"/>
          </p:cNvSpPr>
          <p:nvPr/>
        </p:nvSpPr>
        <p:spPr bwMode="auto">
          <a:xfrm>
            <a:off x="179388" y="60928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AutoShape 8">
            <a:extLst>
              <a:ext uri="{FF2B5EF4-FFF2-40B4-BE49-F238E27FC236}">
                <a16:creationId xmlns:a16="http://schemas.microsoft.com/office/drawing/2014/main" id="{289ABFDF-F10D-89FB-9028-D9116E6361C5}"/>
              </a:ext>
            </a:extLst>
          </p:cNvPr>
          <p:cNvGrpSpPr>
            <a:grpSpLocks/>
          </p:cNvGrpSpPr>
          <p:nvPr/>
        </p:nvGrpSpPr>
        <p:grpSpPr bwMode="auto">
          <a:xfrm>
            <a:off x="611188" y="261938"/>
            <a:ext cx="8089900" cy="6407150"/>
            <a:chOff x="288" y="853"/>
            <a:chExt cx="5096" cy="3623"/>
          </a:xfrm>
        </p:grpSpPr>
        <p:pic>
          <p:nvPicPr>
            <p:cNvPr id="17416" name="AutoShape 8">
              <a:extLst>
                <a:ext uri="{FF2B5EF4-FFF2-40B4-BE49-F238E27FC236}">
                  <a16:creationId xmlns:a16="http://schemas.microsoft.com/office/drawing/2014/main" id="{1D123E14-F817-79E8-2DDC-96A5AA6AA1FC}"/>
                </a:ext>
              </a:extLst>
            </p:cNvPr>
            <p:cNvPicPr preferRelativeResize="0">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 y="1382"/>
              <a:ext cx="5096" cy="26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7" name="Text Box 2">
              <a:extLst>
                <a:ext uri="{FF2B5EF4-FFF2-40B4-BE49-F238E27FC236}">
                  <a16:creationId xmlns:a16="http://schemas.microsoft.com/office/drawing/2014/main" id="{4A7F585E-6868-27D1-B75B-1D6CF4377628}"/>
                </a:ext>
              </a:extLst>
            </p:cNvPr>
            <p:cNvSpPr>
              <a:spLocks noChangeArrowheads="1"/>
            </p:cNvSpPr>
            <p:nvPr/>
          </p:nvSpPr>
          <p:spPr bwMode="auto">
            <a:xfrm>
              <a:off x="295" y="853"/>
              <a:ext cx="5080" cy="3623"/>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fontAlgn="t" hangingPunct="1">
                <a:spcBef>
                  <a:spcPct val="0"/>
                </a:spcBef>
                <a:buClrTx/>
                <a:buSzTx/>
                <a:buFontTx/>
                <a:buNone/>
              </a:pPr>
              <a:r>
                <a:rPr lang="en-GB" altLang="en-US" b="1" u="sng">
                  <a:solidFill>
                    <a:schemeClr val="tx1"/>
                  </a:solidFill>
                  <a:latin typeface="Twinkl" pitchFamily="50" charset="0"/>
                  <a:cs typeface="Arial" panose="020B0604020202020204" pitchFamily="34" charset="0"/>
                </a:rPr>
                <a:t>Class Teachers:</a:t>
              </a:r>
            </a:p>
            <a:p>
              <a:pPr eaLnBrk="1" fontAlgn="t" hangingPunct="1">
                <a:spcBef>
                  <a:spcPct val="0"/>
                </a:spcBef>
                <a:buClrTx/>
                <a:buSzTx/>
                <a:buFontTx/>
                <a:buNone/>
              </a:pPr>
              <a:r>
                <a:rPr lang="en-GB" altLang="en-US">
                  <a:solidFill>
                    <a:schemeClr val="tx1"/>
                  </a:solidFill>
                  <a:latin typeface="Twinkl" pitchFamily="50" charset="0"/>
                  <a:cs typeface="Arial" panose="020B0604020202020204" pitchFamily="34" charset="0"/>
                </a:rPr>
                <a:t>Mrs. Molyneaux – Reception</a:t>
              </a:r>
            </a:p>
            <a:p>
              <a:pPr eaLnBrk="1" fontAlgn="t" hangingPunct="1">
                <a:spcBef>
                  <a:spcPct val="0"/>
                </a:spcBef>
                <a:buClrTx/>
                <a:buSzTx/>
                <a:buFontTx/>
                <a:buNone/>
              </a:pPr>
              <a:r>
                <a:rPr lang="en-GB" altLang="en-US">
                  <a:solidFill>
                    <a:schemeClr val="tx1"/>
                  </a:solidFill>
                  <a:latin typeface="Twinkl" pitchFamily="50" charset="0"/>
                  <a:cs typeface="Arial" panose="020B0604020202020204" pitchFamily="34" charset="0"/>
                </a:rPr>
                <a:t>Mrs. Peach- Years 1 and 2</a:t>
              </a:r>
            </a:p>
            <a:p>
              <a:pPr eaLnBrk="1" fontAlgn="t" hangingPunct="1">
                <a:spcBef>
                  <a:spcPct val="0"/>
                </a:spcBef>
                <a:buClrTx/>
                <a:buSzTx/>
                <a:buFontTx/>
                <a:buNone/>
              </a:pPr>
              <a:r>
                <a:rPr lang="en-GB" altLang="en-US">
                  <a:solidFill>
                    <a:schemeClr val="tx1"/>
                  </a:solidFill>
                  <a:latin typeface="Twinkl" pitchFamily="50" charset="0"/>
                  <a:cs typeface="Arial" panose="020B0604020202020204" pitchFamily="34" charset="0"/>
                </a:rPr>
                <a:t>Mrs. Campbell- Years 3 and 4</a:t>
              </a:r>
            </a:p>
            <a:p>
              <a:pPr eaLnBrk="1" fontAlgn="t" hangingPunct="1">
                <a:spcBef>
                  <a:spcPct val="0"/>
                </a:spcBef>
                <a:buClrTx/>
                <a:buSzTx/>
                <a:buFontTx/>
                <a:buNone/>
              </a:pPr>
              <a:r>
                <a:rPr lang="en-GB" altLang="en-US">
                  <a:solidFill>
                    <a:schemeClr val="tx1"/>
                  </a:solidFill>
                  <a:latin typeface="Twinkl" pitchFamily="50" charset="0"/>
                  <a:cs typeface="Arial" panose="020B0604020202020204" pitchFamily="34" charset="0"/>
                </a:rPr>
                <a:t>Mr. Dale- Years 5 and 6</a:t>
              </a:r>
            </a:p>
            <a:p>
              <a:pPr algn="just" eaLnBrk="1" hangingPunct="1">
                <a:spcBef>
                  <a:spcPct val="0"/>
                </a:spcBef>
                <a:buClrTx/>
                <a:buSzTx/>
                <a:buFontTx/>
                <a:buChar char="•"/>
              </a:pPr>
              <a:r>
                <a:rPr lang="en-GB" altLang="en-US">
                  <a:solidFill>
                    <a:srgbClr val="000000"/>
                  </a:solidFill>
                  <a:latin typeface="Twinkl" pitchFamily="50" charset="0"/>
                  <a:cs typeface="Arial" panose="020B0604020202020204" pitchFamily="34" charset="0"/>
                </a:rPr>
                <a:t>Teachers are responsible and accountable for the progress and development of all the pupils in their class, including where pupils access support from teaching assistants or specialist staff.  </a:t>
              </a:r>
            </a:p>
            <a:p>
              <a:pPr algn="just" eaLnBrk="1" hangingPunct="1">
                <a:spcBef>
                  <a:spcPct val="0"/>
                </a:spcBef>
                <a:buClrTx/>
                <a:buSzTx/>
                <a:buFontTx/>
                <a:buChar char="•"/>
              </a:pPr>
              <a:r>
                <a:rPr lang="en-GB" altLang="en-US">
                  <a:solidFill>
                    <a:srgbClr val="000000"/>
                  </a:solidFill>
                  <a:latin typeface="Twinkl" pitchFamily="50" charset="0"/>
                  <a:cs typeface="Arial" panose="020B0604020202020204" pitchFamily="34" charset="0"/>
                </a:rPr>
                <a:t>High quality teaching, adapted to accommodate individual pupils, is the first step in responding to pupils who have or may have SEND. </a:t>
              </a:r>
            </a:p>
            <a:p>
              <a:pPr algn="just" eaLnBrk="1" hangingPunct="1">
                <a:spcBef>
                  <a:spcPct val="0"/>
                </a:spcBef>
                <a:buClrTx/>
                <a:buSzTx/>
                <a:buFontTx/>
                <a:buChar char="•"/>
              </a:pPr>
              <a:r>
                <a:rPr lang="en-GB" altLang="en-US">
                  <a:solidFill>
                    <a:srgbClr val="000000"/>
                  </a:solidFill>
                  <a:latin typeface="Twinkl" pitchFamily="50" charset="0"/>
                  <a:cs typeface="Arial" panose="020B0604020202020204" pitchFamily="34" charset="0"/>
                </a:rPr>
                <a:t>If a teacher has ongoing concerns about a child’s progress, they will liaise with the SENDCO who will offer advice and support.</a:t>
              </a:r>
            </a:p>
            <a:p>
              <a:pPr algn="just" eaLnBrk="1" hangingPunct="1">
                <a:spcBef>
                  <a:spcPct val="0"/>
                </a:spcBef>
                <a:buClrTx/>
                <a:buSzTx/>
                <a:buFontTx/>
                <a:buChar char="•"/>
              </a:pPr>
              <a:r>
                <a:rPr lang="en-GB" altLang="en-US">
                  <a:solidFill>
                    <a:srgbClr val="000000"/>
                  </a:solidFill>
                  <a:latin typeface="Twinkl" pitchFamily="50" charset="0"/>
                  <a:cs typeface="Arial" panose="020B0604020202020204" pitchFamily="34" charset="0"/>
                </a:rPr>
                <a:t>If the SENDCO and class teacher feel that SEND support is required, this will be discussed with parents / carers and the child will be placed on the school’s SEND Support Register.</a:t>
              </a:r>
            </a:p>
            <a:p>
              <a:pPr algn="just" eaLnBrk="1" hangingPunct="1">
                <a:spcBef>
                  <a:spcPct val="0"/>
                </a:spcBef>
                <a:buClrTx/>
                <a:buSzTx/>
                <a:buFontTx/>
                <a:buChar char="•"/>
              </a:pPr>
              <a:r>
                <a:rPr lang="en-GB" altLang="en-US">
                  <a:solidFill>
                    <a:srgbClr val="000000"/>
                  </a:solidFill>
                  <a:latin typeface="Twinkl" pitchFamily="50" charset="0"/>
                  <a:cs typeface="Arial" panose="020B0604020202020204" pitchFamily="34" charset="0"/>
                </a:rPr>
                <a:t> The class teacher is the first point of contact for parents / carers who may have concerns / questions about their child’s progress.  If you would like to contact your child’s class teacher, please phone or email the school office enquiries@shardlow.derbyshire.sch.uk</a:t>
              </a:r>
            </a:p>
            <a:p>
              <a:pPr eaLnBrk="1" hangingPunct="1">
                <a:spcBef>
                  <a:spcPct val="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a:p>
              <a:pPr eaLnBrk="1" fontAlgn="t" hangingPunct="1">
                <a:spcBef>
                  <a:spcPct val="0"/>
                </a:spcBef>
                <a:buClrTx/>
                <a:buSzTx/>
                <a:buFontTx/>
                <a:buNone/>
              </a:pPr>
              <a:endParaRPr lang="en-GB" altLang="en-US" sz="1600">
                <a:solidFill>
                  <a:schemeClr val="tx1"/>
                </a:solidFill>
                <a:latin typeface="Calibri" panose="020F0502020204030204" pitchFamily="34" charset="0"/>
                <a:cs typeface="Arial" panose="020B0604020202020204" pitchFamily="34" charset="0"/>
              </a:endParaRPr>
            </a:p>
            <a:p>
              <a:pPr eaLnBrk="1" fontAlgn="t" hangingPunct="1">
                <a:spcBef>
                  <a:spcPct val="0"/>
                </a:spcBef>
                <a:buClrTx/>
                <a:buSzTx/>
                <a:buFont typeface="Arial" panose="020B0604020202020204" pitchFamily="34" charset="0"/>
                <a:buNone/>
              </a:pPr>
              <a:r>
                <a:rPr lang="en-GB" altLang="en-US" sz="1600">
                  <a:solidFill>
                    <a:srgbClr val="000000"/>
                  </a:solidFill>
                  <a:latin typeface="Bradley Hand ITC" panose="03070402050302030203" pitchFamily="66" charset="0"/>
                  <a:cs typeface="Arial" panose="020B0604020202020204" pitchFamily="34" charset="0"/>
                </a:rPr>
                <a:t>                                  		  </a:t>
              </a:r>
            </a:p>
            <a:p>
              <a:pPr eaLnBrk="1" fontAlgn="t" hangingPunct="1">
                <a:spcBef>
                  <a:spcPct val="0"/>
                </a:spcBef>
                <a:buClrTx/>
                <a:buSzTx/>
                <a:buFontTx/>
                <a:buNone/>
              </a:pPr>
              <a:r>
                <a:rPr lang="en-GB" altLang="en-US" sz="1600">
                  <a:solidFill>
                    <a:srgbClr val="000000"/>
                  </a:solidFill>
                  <a:latin typeface="Bradley Hand ITC" panose="03070402050302030203" pitchFamily="66" charset="0"/>
                  <a:cs typeface="Arial" panose="020B0604020202020204" pitchFamily="34" charset="0"/>
                </a:rPr>
                <a:t>         Mr. Dale          		 Mrs. Molyneux          	Mrs. Peach         	Mrs. Campbell</a:t>
              </a:r>
            </a:p>
            <a:p>
              <a:pPr eaLnBrk="1" fontAlgn="t" hangingPunct="1">
                <a:spcBef>
                  <a:spcPct val="0"/>
                </a:spcBef>
                <a:buClrTx/>
                <a:buSzTx/>
                <a:buFont typeface="Arial" panose="020B0604020202020204" pitchFamily="34" charset="0"/>
                <a:buNone/>
              </a:pPr>
              <a:endParaRPr lang="en-GB" altLang="en-US" sz="1600">
                <a:solidFill>
                  <a:srgbClr val="000000"/>
                </a:solidFill>
                <a:latin typeface="Bradley Hand ITC" panose="03070402050302030203" pitchFamily="66" charset="0"/>
                <a:cs typeface="Arial" panose="020B0604020202020204" pitchFamily="34" charset="0"/>
              </a:endParaRPr>
            </a:p>
            <a:p>
              <a:pPr eaLnBrk="1" fontAlgn="t" hangingPunct="1">
                <a:spcBef>
                  <a:spcPct val="0"/>
                </a:spcBef>
                <a:buClrTx/>
                <a:buSzTx/>
                <a:buFont typeface="Arial" panose="020B0604020202020204" pitchFamily="34" charset="0"/>
                <a:buNone/>
              </a:pPr>
              <a:r>
                <a:rPr lang="en-GB" altLang="en-US" sz="1600">
                  <a:solidFill>
                    <a:srgbClr val="000000"/>
                  </a:solidFill>
                  <a:latin typeface="Bradley Hand ITC" panose="03070402050302030203" pitchFamily="66" charset="0"/>
                  <a:cs typeface="Arial" panose="020B0604020202020204" pitchFamily="34" charset="0"/>
                </a:rPr>
                <a:t>                        </a:t>
              </a:r>
            </a:p>
          </p:txBody>
        </p:sp>
      </p:grpSp>
      <p:sp>
        <p:nvSpPr>
          <p:cNvPr id="17411" name="Left Arrow 5">
            <a:hlinkClick r:id="rId3" action="ppaction://hlinksldjump"/>
            <a:extLst>
              <a:ext uri="{FF2B5EF4-FFF2-40B4-BE49-F238E27FC236}">
                <a16:creationId xmlns:a16="http://schemas.microsoft.com/office/drawing/2014/main" id="{43500DC4-81C7-27B9-8AD8-1B6571AE4A6E}"/>
              </a:ext>
            </a:extLst>
          </p:cNvPr>
          <p:cNvSpPr>
            <a:spLocks noChangeArrowheads="1"/>
          </p:cNvSpPr>
          <p:nvPr/>
        </p:nvSpPr>
        <p:spPr bwMode="auto">
          <a:xfrm>
            <a:off x="179388" y="58769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pic>
        <p:nvPicPr>
          <p:cNvPr id="17412" name="Picture 7" descr="https://primarysite-prod-sorted.s3.amazonaws.com/shardlow-primary-school/UploadedImage/a2a10f7f54c74dc5ae02ec931141fc78_thumb.png">
            <a:extLst>
              <a:ext uri="{FF2B5EF4-FFF2-40B4-BE49-F238E27FC236}">
                <a16:creationId xmlns:a16="http://schemas.microsoft.com/office/drawing/2014/main" id="{0C071F98-258C-1835-7F3B-18728F55E40F}"/>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0775" y="5588000"/>
            <a:ext cx="693738" cy="69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3" name="Picture 1">
            <a:extLst>
              <a:ext uri="{FF2B5EF4-FFF2-40B4-BE49-F238E27FC236}">
                <a16:creationId xmlns:a16="http://schemas.microsoft.com/office/drawing/2014/main" id="{9FAFF015-88A5-B20E-B831-A7C23FF72C1D}"/>
              </a:ext>
            </a:extLst>
          </p:cNvPr>
          <p:cNvPicPr>
            <a:picLocks noChangeAspect="1"/>
          </p:cNvPicPr>
          <p:nvPr/>
        </p:nvPicPr>
        <p:blipFill>
          <a:blip r:embed="rId5">
            <a:extLst>
              <a:ext uri="{28A0092B-C50C-407E-A947-70E740481C1C}">
                <a14:useLocalDpi xmlns:a14="http://schemas.microsoft.com/office/drawing/2010/main" val="0"/>
              </a:ext>
            </a:extLst>
          </a:blip>
          <a:srcRect l="20499" t="13972" r="16943" b="32945"/>
          <a:stretch>
            <a:fillRect/>
          </a:stretch>
        </p:blipFill>
        <p:spPr bwMode="auto">
          <a:xfrm>
            <a:off x="3346450" y="5588000"/>
            <a:ext cx="542925"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10" descr="C:\Users\Staff\Downloads\RP.jpg">
            <a:extLst>
              <a:ext uri="{FF2B5EF4-FFF2-40B4-BE49-F238E27FC236}">
                <a16:creationId xmlns:a16="http://schemas.microsoft.com/office/drawing/2014/main" id="{54A7CF4E-0FEF-7DAB-4B3F-0EC0CA46AE7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1150" y="5553075"/>
            <a:ext cx="5429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
            <a:extLst>
              <a:ext uri="{FF2B5EF4-FFF2-40B4-BE49-F238E27FC236}">
                <a16:creationId xmlns:a16="http://schemas.microsoft.com/office/drawing/2014/main" id="{19FB6D96-5B71-3726-F7C4-6476C9006EF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32663" y="5570538"/>
            <a:ext cx="588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2">
            <a:extLst>
              <a:ext uri="{FF2B5EF4-FFF2-40B4-BE49-F238E27FC236}">
                <a16:creationId xmlns:a16="http://schemas.microsoft.com/office/drawing/2014/main" id="{C877C31A-5148-91A6-B275-66019886EB90}"/>
              </a:ext>
            </a:extLst>
          </p:cNvPr>
          <p:cNvGrpSpPr>
            <a:grpSpLocks/>
          </p:cNvGrpSpPr>
          <p:nvPr/>
        </p:nvGrpSpPr>
        <p:grpSpPr bwMode="auto">
          <a:xfrm>
            <a:off x="6443663" y="115888"/>
            <a:ext cx="2592387" cy="2087562"/>
            <a:chOff x="105552156" y="107794276"/>
            <a:chExt cx="7427700" cy="4524145"/>
          </a:xfrm>
        </p:grpSpPr>
        <p:pic>
          <p:nvPicPr>
            <p:cNvPr id="18438" name="Picture 3" descr="Kids Holding a Welcome Sign">
              <a:extLst>
                <a:ext uri="{FF2B5EF4-FFF2-40B4-BE49-F238E27FC236}">
                  <a16:creationId xmlns:a16="http://schemas.microsoft.com/office/drawing/2014/main" id="{67B124D7-F2BE-1AAE-9D69-5C8D1BAB801E}"/>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9" name="Rectangle 4">
              <a:extLst>
                <a:ext uri="{FF2B5EF4-FFF2-40B4-BE49-F238E27FC236}">
                  <a16:creationId xmlns:a16="http://schemas.microsoft.com/office/drawing/2014/main" id="{0BB4081D-BF07-34A0-9876-8C70BD409867}"/>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8440" name="Rectangle 5">
              <a:extLst>
                <a:ext uri="{FF2B5EF4-FFF2-40B4-BE49-F238E27FC236}">
                  <a16:creationId xmlns:a16="http://schemas.microsoft.com/office/drawing/2014/main" id="{338885EF-59C5-BAAB-628E-E9A870C30013}"/>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8441" name="Text Box 6">
              <a:extLst>
                <a:ext uri="{FF2B5EF4-FFF2-40B4-BE49-F238E27FC236}">
                  <a16:creationId xmlns:a16="http://schemas.microsoft.com/office/drawing/2014/main" id="{7F540ACC-6F3E-1ECE-C980-3CD3448A3E5C}"/>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SEND PROVISION AT OUR</a:t>
              </a:r>
            </a:p>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PRIMARY SCHOOL</a:t>
              </a:r>
            </a:p>
          </p:txBody>
        </p:sp>
      </p:grpSp>
      <p:sp>
        <p:nvSpPr>
          <p:cNvPr id="18435" name="TextBox 27">
            <a:extLst>
              <a:ext uri="{FF2B5EF4-FFF2-40B4-BE49-F238E27FC236}">
                <a16:creationId xmlns:a16="http://schemas.microsoft.com/office/drawing/2014/main" id="{3EABCC0E-6909-8BE4-47FF-ACA4D1795C2E}"/>
              </a:ext>
            </a:extLst>
          </p:cNvPr>
          <p:cNvSpPr>
            <a:spLocks noChangeArrowheads="1"/>
          </p:cNvSpPr>
          <p:nvPr/>
        </p:nvSpPr>
        <p:spPr bwMode="auto">
          <a:xfrm>
            <a:off x="971550" y="2203450"/>
            <a:ext cx="7416800" cy="45370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Our Class Teachers closely monitor the progress made by all children in their class and ask advice from the SENDCO (Special Educational Needs and Disabilities Co-ordinator) as soon as they have concerns about any of their pupils. The SENDCO may then suggest activities such as small group work or special intervention programmes to help the child. If the child continues to have difficulties, the SENDCO and class teacher would suggest additional support  and / or assessment.  At this point, the child may be placed on the SEND Support Register after consultation with parents / carers.  </a:t>
            </a:r>
          </a:p>
        </p:txBody>
      </p:sp>
      <p:sp>
        <p:nvSpPr>
          <p:cNvPr id="18436" name="TextBox 29">
            <a:extLst>
              <a:ext uri="{FF2B5EF4-FFF2-40B4-BE49-F238E27FC236}">
                <a16:creationId xmlns:a16="http://schemas.microsoft.com/office/drawing/2014/main" id="{FDF9EB0C-CA11-85EE-35A8-4B1CD714E204}"/>
              </a:ext>
            </a:extLst>
          </p:cNvPr>
          <p:cNvSpPr>
            <a:spLocks noChangeArrowheads="1"/>
          </p:cNvSpPr>
          <p:nvPr/>
        </p:nvSpPr>
        <p:spPr bwMode="auto">
          <a:xfrm>
            <a:off x="2700338" y="498475"/>
            <a:ext cx="3457575" cy="13239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How does the school know if a child has SEND </a:t>
            </a:r>
          </a:p>
          <a:p>
            <a:pPr algn="ctr"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(Special Educational Needs or Disability)?</a:t>
            </a:r>
          </a:p>
        </p:txBody>
      </p:sp>
      <p:sp>
        <p:nvSpPr>
          <p:cNvPr id="18437" name="Left Arrow 11">
            <a:hlinkClick r:id="rId3" action="ppaction://hlinksldjump"/>
            <a:extLst>
              <a:ext uri="{FF2B5EF4-FFF2-40B4-BE49-F238E27FC236}">
                <a16:creationId xmlns:a16="http://schemas.microsoft.com/office/drawing/2014/main" id="{F135AF8C-E146-6E1D-B5B3-1186A3198AF9}"/>
              </a:ext>
            </a:extLst>
          </p:cNvPr>
          <p:cNvSpPr>
            <a:spLocks noChangeArrowheads="1"/>
          </p:cNvSpPr>
          <p:nvPr/>
        </p:nvSpPr>
        <p:spPr bwMode="auto">
          <a:xfrm>
            <a:off x="179388" y="6497638"/>
            <a:ext cx="576262"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2">
            <a:extLst>
              <a:ext uri="{FF2B5EF4-FFF2-40B4-BE49-F238E27FC236}">
                <a16:creationId xmlns:a16="http://schemas.microsoft.com/office/drawing/2014/main" id="{0565EB41-F336-636B-FFA9-879AD2E82CFE}"/>
              </a:ext>
            </a:extLst>
          </p:cNvPr>
          <p:cNvGrpSpPr>
            <a:grpSpLocks/>
          </p:cNvGrpSpPr>
          <p:nvPr/>
        </p:nvGrpSpPr>
        <p:grpSpPr bwMode="auto">
          <a:xfrm>
            <a:off x="6300788" y="188913"/>
            <a:ext cx="2592387" cy="2087562"/>
            <a:chOff x="105552156" y="107794276"/>
            <a:chExt cx="7427700" cy="4524145"/>
          </a:xfrm>
        </p:grpSpPr>
        <p:pic>
          <p:nvPicPr>
            <p:cNvPr id="19462" name="Picture 3" descr="Kids Holding a Welcome Sign">
              <a:extLst>
                <a:ext uri="{FF2B5EF4-FFF2-40B4-BE49-F238E27FC236}">
                  <a16:creationId xmlns:a16="http://schemas.microsoft.com/office/drawing/2014/main" id="{D158A313-03B1-F0F6-2F35-2975D6CB7472}"/>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3" name="Rectangle 4">
              <a:extLst>
                <a:ext uri="{FF2B5EF4-FFF2-40B4-BE49-F238E27FC236}">
                  <a16:creationId xmlns:a16="http://schemas.microsoft.com/office/drawing/2014/main" id="{D9D090AE-9A28-D168-8677-EEF22EE3B732}"/>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9464" name="Rectangle 5">
              <a:extLst>
                <a:ext uri="{FF2B5EF4-FFF2-40B4-BE49-F238E27FC236}">
                  <a16:creationId xmlns:a16="http://schemas.microsoft.com/office/drawing/2014/main" id="{C63AD7D2-4873-DD7D-557A-A392A9C8900A}"/>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19465" name="Text Box 6">
              <a:extLst>
                <a:ext uri="{FF2B5EF4-FFF2-40B4-BE49-F238E27FC236}">
                  <a16:creationId xmlns:a16="http://schemas.microsoft.com/office/drawing/2014/main" id="{32FBFF4C-E48A-1309-E842-F9A7C8E49ABD}"/>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SEND PROVISION AT SHARDLOW</a:t>
              </a:r>
            </a:p>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PRIMARY SCHOOL</a:t>
              </a:r>
            </a:p>
            <a:p>
              <a:pPr algn="ctr" eaLnBrk="1" hangingPunct="1">
                <a:spcBef>
                  <a:spcPct val="0"/>
                </a:spcBef>
                <a:buClrTx/>
                <a:buSzTx/>
                <a:buFontTx/>
                <a:buNone/>
              </a:pPr>
              <a:endParaRPr lang="en-US" altLang="en-US" sz="1200">
                <a:solidFill>
                  <a:schemeClr val="tx1"/>
                </a:solidFill>
                <a:latin typeface="Arial" panose="020B0604020202020204" pitchFamily="34" charset="0"/>
                <a:cs typeface="Arial" panose="020B0604020202020204" pitchFamily="34" charset="0"/>
              </a:endParaRPr>
            </a:p>
          </p:txBody>
        </p:sp>
      </p:grpSp>
      <p:sp>
        <p:nvSpPr>
          <p:cNvPr id="19459" name="TextBox 27">
            <a:extLst>
              <a:ext uri="{FF2B5EF4-FFF2-40B4-BE49-F238E27FC236}">
                <a16:creationId xmlns:a16="http://schemas.microsoft.com/office/drawing/2014/main" id="{D53CC256-9FEF-033A-8668-165466687DF5}"/>
              </a:ext>
            </a:extLst>
          </p:cNvPr>
          <p:cNvSpPr>
            <a:spLocks noChangeArrowheads="1"/>
          </p:cNvSpPr>
          <p:nvPr/>
        </p:nvSpPr>
        <p:spPr bwMode="auto">
          <a:xfrm>
            <a:off x="611188" y="2349500"/>
            <a:ext cx="7416800" cy="374332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Each class teacher teaches PSHE (Personal, Social and Health Education) in class so that children have time to consider, reflect and discuss a range of issues and topics so that they develop knowledge and skills to live happy and healthy lives. We also have buddy system at playtimes for children who feel lonely, and for new children starting at school. </a:t>
            </a:r>
          </a:p>
          <a:p>
            <a:pPr algn="just"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Our Family Liaison Officer, Claire Kudryk, is available to support children and their families with issues such as challenging behaviour, bereavement etc. </a:t>
            </a:r>
          </a:p>
          <a:p>
            <a:pPr algn="just"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For children with specific social, mental or emotional health difficulties we work with the EPS (Educational Psychologist Service), and can help signpost to other services such as CAMHS (Children and Adolescent Mental Health Service).</a:t>
            </a:r>
          </a:p>
        </p:txBody>
      </p:sp>
      <p:sp>
        <p:nvSpPr>
          <p:cNvPr id="19460" name="TextBox 29">
            <a:extLst>
              <a:ext uri="{FF2B5EF4-FFF2-40B4-BE49-F238E27FC236}">
                <a16:creationId xmlns:a16="http://schemas.microsoft.com/office/drawing/2014/main" id="{28293B6A-012C-F52D-9945-53FD887FEDD5}"/>
              </a:ext>
            </a:extLst>
          </p:cNvPr>
          <p:cNvSpPr>
            <a:spLocks noChangeArrowheads="1"/>
          </p:cNvSpPr>
          <p:nvPr/>
        </p:nvSpPr>
        <p:spPr bwMode="auto">
          <a:xfrm>
            <a:off x="2627313" y="260350"/>
            <a:ext cx="3457575" cy="13112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How does the school support pupils’ social, mental and emotional health and development?</a:t>
            </a:r>
          </a:p>
        </p:txBody>
      </p:sp>
      <p:sp>
        <p:nvSpPr>
          <p:cNvPr id="19461" name="Left Arrow 11">
            <a:hlinkClick r:id="rId3" action="ppaction://hlinksldjump"/>
            <a:extLst>
              <a:ext uri="{FF2B5EF4-FFF2-40B4-BE49-F238E27FC236}">
                <a16:creationId xmlns:a16="http://schemas.microsoft.com/office/drawing/2014/main" id="{26A821BF-4E76-340F-2134-5F6C0E2A122C}"/>
              </a:ext>
            </a:extLst>
          </p:cNvPr>
          <p:cNvSpPr>
            <a:spLocks noChangeArrowheads="1"/>
          </p:cNvSpPr>
          <p:nvPr/>
        </p:nvSpPr>
        <p:spPr bwMode="auto">
          <a:xfrm>
            <a:off x="179388" y="60928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5">
            <a:extLst>
              <a:ext uri="{FF2B5EF4-FFF2-40B4-BE49-F238E27FC236}">
                <a16:creationId xmlns:a16="http://schemas.microsoft.com/office/drawing/2014/main" id="{9B2B5840-64E7-FA8C-4071-719A3668EB07}"/>
              </a:ext>
            </a:extLst>
          </p:cNvPr>
          <p:cNvSpPr>
            <a:spLocks noChangeArrowheads="1"/>
          </p:cNvSpPr>
          <p:nvPr/>
        </p:nvSpPr>
        <p:spPr bwMode="auto">
          <a:xfrm>
            <a:off x="2555875" y="341313"/>
            <a:ext cx="3700463" cy="628650"/>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What process does the school follow</a:t>
            </a:r>
          </a:p>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 once SEND has been identified?</a:t>
            </a:r>
          </a:p>
        </p:txBody>
      </p:sp>
      <p:sp>
        <p:nvSpPr>
          <p:cNvPr id="20483" name="Text Box 6">
            <a:extLst>
              <a:ext uri="{FF2B5EF4-FFF2-40B4-BE49-F238E27FC236}">
                <a16:creationId xmlns:a16="http://schemas.microsoft.com/office/drawing/2014/main" id="{DD058E6F-12B4-9BEF-7DB7-E3D3B26025A4}"/>
              </a:ext>
            </a:extLst>
          </p:cNvPr>
          <p:cNvSpPr>
            <a:spLocks noChangeArrowheads="1"/>
          </p:cNvSpPr>
          <p:nvPr/>
        </p:nvSpPr>
        <p:spPr bwMode="auto">
          <a:xfrm>
            <a:off x="1187450" y="2060575"/>
            <a:ext cx="6624638" cy="347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p:txBody>
      </p:sp>
      <p:sp>
        <p:nvSpPr>
          <p:cNvPr id="20484" name="Text Box 7">
            <a:extLst>
              <a:ext uri="{FF2B5EF4-FFF2-40B4-BE49-F238E27FC236}">
                <a16:creationId xmlns:a16="http://schemas.microsoft.com/office/drawing/2014/main" id="{768FD2B2-7BE9-EE3A-2ACF-D1DFBAEA2E02}"/>
              </a:ext>
            </a:extLst>
          </p:cNvPr>
          <p:cNvSpPr>
            <a:spLocks noChangeArrowheads="1"/>
          </p:cNvSpPr>
          <p:nvPr/>
        </p:nvSpPr>
        <p:spPr bwMode="auto">
          <a:xfrm>
            <a:off x="935038" y="1125538"/>
            <a:ext cx="7273925" cy="378142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1600">
                <a:solidFill>
                  <a:srgbClr val="000000"/>
                </a:solidFill>
                <a:latin typeface="Twinkl" pitchFamily="50" charset="0"/>
                <a:cs typeface="Arial" panose="020B0604020202020204" pitchFamily="34" charset="0"/>
              </a:rPr>
              <a:t>Step 1: Class Teacher, SENDCO and Parents / Carers make the joint decision to place the child on the SEND Support Register.</a:t>
            </a:r>
          </a:p>
          <a:p>
            <a:pPr algn="just" eaLnBrk="1" hangingPunct="1">
              <a:spcBef>
                <a:spcPct val="50000"/>
              </a:spcBef>
              <a:buClrTx/>
              <a:buSzTx/>
              <a:buFontTx/>
              <a:buNone/>
            </a:pPr>
            <a:r>
              <a:rPr lang="en-GB" altLang="en-US" sz="1600">
                <a:solidFill>
                  <a:srgbClr val="000000"/>
                </a:solidFill>
                <a:latin typeface="Twinkl" pitchFamily="50" charset="0"/>
                <a:cs typeface="Arial" panose="020B0604020202020204" pitchFamily="34" charset="0"/>
              </a:rPr>
              <a:t>Step 2: Individual targets and strategies / interventions are identified and put into place.</a:t>
            </a:r>
          </a:p>
          <a:p>
            <a:pPr algn="just" eaLnBrk="1" hangingPunct="1">
              <a:spcBef>
                <a:spcPct val="50000"/>
              </a:spcBef>
              <a:buClrTx/>
              <a:buSzTx/>
              <a:buFontTx/>
              <a:buNone/>
            </a:pPr>
            <a:r>
              <a:rPr lang="en-GB" altLang="en-US" sz="1600">
                <a:solidFill>
                  <a:srgbClr val="000000"/>
                </a:solidFill>
                <a:latin typeface="Twinkl" pitchFamily="50" charset="0"/>
                <a:cs typeface="Arial" panose="020B0604020202020204" pitchFamily="34" charset="0"/>
              </a:rPr>
              <a:t>Step 3:  These are reviewed at termly meetings with parents / carers, following the SEN Code of Practice 2015 format of </a:t>
            </a:r>
            <a:r>
              <a:rPr lang="en-GB" altLang="en-US" sz="1600">
                <a:solidFill>
                  <a:srgbClr val="7030A0"/>
                </a:solidFill>
                <a:latin typeface="Twinkl" pitchFamily="50" charset="0"/>
                <a:cs typeface="Arial" panose="020B0604020202020204" pitchFamily="34" charset="0"/>
                <a:hlinkClick r:id="rId2"/>
              </a:rPr>
              <a:t>Assess, Plan, Do and Review</a:t>
            </a:r>
            <a:r>
              <a:rPr lang="en-GB" altLang="en-US" sz="1600">
                <a:solidFill>
                  <a:srgbClr val="000000"/>
                </a:solidFill>
                <a:latin typeface="Twinkl" pitchFamily="50" charset="0"/>
                <a:cs typeface="Arial" panose="020B0604020202020204" pitchFamily="34" charset="0"/>
              </a:rPr>
              <a:t>.  External agencies may be involved for support and / or assessment where required.  </a:t>
            </a:r>
          </a:p>
          <a:p>
            <a:pPr algn="just" eaLnBrk="1" hangingPunct="1">
              <a:spcBef>
                <a:spcPct val="50000"/>
              </a:spcBef>
              <a:buClrTx/>
              <a:buSzTx/>
              <a:buFontTx/>
              <a:buNone/>
            </a:pPr>
            <a:r>
              <a:rPr lang="en-GB" altLang="en-US" sz="1600">
                <a:solidFill>
                  <a:srgbClr val="000000"/>
                </a:solidFill>
                <a:latin typeface="Twinkl" pitchFamily="50" charset="0"/>
                <a:cs typeface="Arial" panose="020B0604020202020204" pitchFamily="34" charset="0"/>
              </a:rPr>
              <a:t>Step 4: Where children have very complex needs and / or despite the school having taken relevant and purposeful action to support the child, if the child does not make expected progress, the school or parents may request an Education, Health and Care needs assessment.  For more information on the above (EHCP’s) please visit </a:t>
            </a:r>
            <a:r>
              <a:rPr lang="en-GB" altLang="en-US" sz="1600">
                <a:solidFill>
                  <a:srgbClr val="7030A0"/>
                </a:solidFill>
                <a:latin typeface="Twinkl" pitchFamily="50" charset="0"/>
                <a:cs typeface="Arial" panose="020B0604020202020204" pitchFamily="34" charset="0"/>
                <a:hlinkClick r:id="rId3"/>
              </a:rPr>
              <a:t>https://www.gov.uk/children-with-special-educational-needs/extra-SEN-help</a:t>
            </a:r>
            <a:r>
              <a:rPr lang="en-GB" altLang="en-US" sz="1600">
                <a:solidFill>
                  <a:srgbClr val="7030A0"/>
                </a:solidFill>
                <a:latin typeface="Twinkl" pitchFamily="50" charset="0"/>
                <a:cs typeface="Arial" panose="020B0604020202020204" pitchFamily="34" charset="0"/>
              </a:rPr>
              <a:t>.</a:t>
            </a:r>
          </a:p>
          <a:p>
            <a:pPr algn="just" eaLnBrk="1" hangingPunct="1">
              <a:spcBef>
                <a:spcPct val="5000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p:txBody>
      </p:sp>
      <p:sp>
        <p:nvSpPr>
          <p:cNvPr id="20485" name="Text Box 8">
            <a:extLst>
              <a:ext uri="{FF2B5EF4-FFF2-40B4-BE49-F238E27FC236}">
                <a16:creationId xmlns:a16="http://schemas.microsoft.com/office/drawing/2014/main" id="{D27940B2-11D1-6915-D2BC-636D5E0719D1}"/>
              </a:ext>
            </a:extLst>
          </p:cNvPr>
          <p:cNvSpPr>
            <a:spLocks noChangeArrowheads="1"/>
          </p:cNvSpPr>
          <p:nvPr/>
        </p:nvSpPr>
        <p:spPr bwMode="auto">
          <a:xfrm>
            <a:off x="1577975" y="5119688"/>
            <a:ext cx="6264275" cy="1446212"/>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1600">
                <a:solidFill>
                  <a:srgbClr val="000000"/>
                </a:solidFill>
                <a:latin typeface="Twinkl" pitchFamily="50" charset="0"/>
                <a:cs typeface="Arial" panose="020B0604020202020204" pitchFamily="34" charset="0"/>
              </a:rPr>
              <a:t>Some children may remain on Step 3 for a significant period of time, as this continues to remain appropriate in meeting their needs.  The SEND Support Register is a working document and children will move on and off the register dependent on their needs at any given time after consultation with parents / carers.</a:t>
            </a:r>
          </a:p>
        </p:txBody>
      </p:sp>
      <p:sp>
        <p:nvSpPr>
          <p:cNvPr id="20486" name="Left Arrow 13">
            <a:hlinkClick r:id="rId4" action="ppaction://hlinksldjump"/>
            <a:extLst>
              <a:ext uri="{FF2B5EF4-FFF2-40B4-BE49-F238E27FC236}">
                <a16:creationId xmlns:a16="http://schemas.microsoft.com/office/drawing/2014/main" id="{8A5EFDF4-A7E2-AFA5-0111-641F59E0AC6E}"/>
              </a:ext>
            </a:extLst>
          </p:cNvPr>
          <p:cNvSpPr>
            <a:spLocks noChangeArrowheads="1"/>
          </p:cNvSpPr>
          <p:nvPr/>
        </p:nvSpPr>
        <p:spPr bwMode="auto">
          <a:xfrm>
            <a:off x="179388" y="63087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2">
            <a:extLst>
              <a:ext uri="{FF2B5EF4-FFF2-40B4-BE49-F238E27FC236}">
                <a16:creationId xmlns:a16="http://schemas.microsoft.com/office/drawing/2014/main" id="{91DCB580-83CA-158B-A739-4D03AC464CEB}"/>
              </a:ext>
            </a:extLst>
          </p:cNvPr>
          <p:cNvGrpSpPr>
            <a:grpSpLocks/>
          </p:cNvGrpSpPr>
          <p:nvPr/>
        </p:nvGrpSpPr>
        <p:grpSpPr bwMode="auto">
          <a:xfrm>
            <a:off x="6300788" y="188913"/>
            <a:ext cx="2592387" cy="2087562"/>
            <a:chOff x="105552156" y="107794276"/>
            <a:chExt cx="7427700" cy="4524145"/>
          </a:xfrm>
        </p:grpSpPr>
        <p:pic>
          <p:nvPicPr>
            <p:cNvPr id="21510" name="Picture 3" descr="Kids Holding a Welcome Sign">
              <a:extLst>
                <a:ext uri="{FF2B5EF4-FFF2-40B4-BE49-F238E27FC236}">
                  <a16:creationId xmlns:a16="http://schemas.microsoft.com/office/drawing/2014/main" id="{D26D6427-606D-77DA-B745-16E6AFEA13E1}"/>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11" name="Rectangle 4">
              <a:extLst>
                <a:ext uri="{FF2B5EF4-FFF2-40B4-BE49-F238E27FC236}">
                  <a16:creationId xmlns:a16="http://schemas.microsoft.com/office/drawing/2014/main" id="{BE4305C2-B646-A202-9EA4-AC7A586DA259}"/>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1512" name="Rectangle 5">
              <a:extLst>
                <a:ext uri="{FF2B5EF4-FFF2-40B4-BE49-F238E27FC236}">
                  <a16:creationId xmlns:a16="http://schemas.microsoft.com/office/drawing/2014/main" id="{A6412F18-52C9-0C05-CF1D-18D54166F177}"/>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1513" name="Text Box 6">
              <a:extLst>
                <a:ext uri="{FF2B5EF4-FFF2-40B4-BE49-F238E27FC236}">
                  <a16:creationId xmlns:a16="http://schemas.microsoft.com/office/drawing/2014/main" id="{EFED995F-4FCE-E92C-DB7A-761542EA75BD}"/>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SEND PROVISION AT SHARDLOW</a:t>
              </a:r>
            </a:p>
            <a:p>
              <a:pPr algn="ctr" eaLnBrk="1" hangingPunct="1">
                <a:spcBef>
                  <a:spcPct val="0"/>
                </a:spcBef>
                <a:buClrTx/>
                <a:buSzTx/>
                <a:buFontTx/>
                <a:buNone/>
              </a:pPr>
              <a:r>
                <a:rPr lang="en-GB" altLang="en-US" sz="1200" b="1">
                  <a:solidFill>
                    <a:srgbClr val="000000"/>
                  </a:solidFill>
                  <a:latin typeface="Twinkl" pitchFamily="50" charset="0"/>
                  <a:cs typeface="Arial" panose="020B0604020202020204" pitchFamily="34" charset="0"/>
                </a:rPr>
                <a:t>PRIMARY SCHOOL</a:t>
              </a:r>
            </a:p>
          </p:txBody>
        </p:sp>
      </p:grpSp>
      <p:sp>
        <p:nvSpPr>
          <p:cNvPr id="21507" name="TextBox 27">
            <a:extLst>
              <a:ext uri="{FF2B5EF4-FFF2-40B4-BE49-F238E27FC236}">
                <a16:creationId xmlns:a16="http://schemas.microsoft.com/office/drawing/2014/main" id="{E1CE9C21-E7C4-CEAA-E018-79F4C46237DB}"/>
              </a:ext>
            </a:extLst>
          </p:cNvPr>
          <p:cNvSpPr>
            <a:spLocks noChangeArrowheads="1"/>
          </p:cNvSpPr>
          <p:nvPr/>
        </p:nvSpPr>
        <p:spPr bwMode="auto">
          <a:xfrm>
            <a:off x="611188" y="2492375"/>
            <a:ext cx="7705725" cy="34575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Children with SEND in our school have difficulties in the following areas: </a:t>
            </a:r>
          </a:p>
          <a:p>
            <a:pPr algn="just" eaLnBrk="1" hangingPunct="1">
              <a:spcBef>
                <a:spcPct val="0"/>
              </a:spcBef>
              <a:buClrTx/>
              <a:buSzTx/>
              <a:buFontTx/>
              <a:buChar char="•"/>
            </a:pPr>
            <a:r>
              <a:rPr lang="en-GB" altLang="en-US" sz="2400">
                <a:solidFill>
                  <a:srgbClr val="000000"/>
                </a:solidFill>
                <a:latin typeface="Twinkl" pitchFamily="50" charset="0"/>
                <a:cs typeface="Arial" panose="020B0604020202020204" pitchFamily="34" charset="0"/>
              </a:rPr>
              <a:t>Communication and Interaction (</a:t>
            </a:r>
            <a:r>
              <a:rPr lang="en-GB" altLang="en-US">
                <a:solidFill>
                  <a:srgbClr val="000000"/>
                </a:solidFill>
                <a:latin typeface="Twinkl" pitchFamily="50" charset="0"/>
                <a:cs typeface="Arial" panose="020B0604020202020204" pitchFamily="34" charset="0"/>
              </a:rPr>
              <a:t>e.g.</a:t>
            </a:r>
            <a:r>
              <a:rPr lang="en-GB" altLang="en-US" sz="2400">
                <a:solidFill>
                  <a:srgbClr val="000000"/>
                </a:solidFill>
                <a:latin typeface="Twinkl" pitchFamily="50" charset="0"/>
                <a:cs typeface="Arial" panose="020B0604020202020204" pitchFamily="34" charset="0"/>
              </a:rPr>
              <a:t> </a:t>
            </a:r>
            <a:r>
              <a:rPr lang="en-GB" altLang="en-US">
                <a:solidFill>
                  <a:srgbClr val="000000"/>
                </a:solidFill>
                <a:latin typeface="Twinkl" pitchFamily="50" charset="0"/>
                <a:cs typeface="Arial" panose="020B0604020202020204" pitchFamily="34" charset="0"/>
              </a:rPr>
              <a:t>Speech and Language, ASD</a:t>
            </a:r>
            <a:r>
              <a:rPr lang="en-GB" altLang="en-US" sz="2400">
                <a:solidFill>
                  <a:srgbClr val="000000"/>
                </a:solidFill>
                <a:latin typeface="Twinkl" pitchFamily="50" charset="0"/>
                <a:cs typeface="Arial" panose="020B0604020202020204" pitchFamily="34" charset="0"/>
              </a:rPr>
              <a:t>)</a:t>
            </a:r>
          </a:p>
          <a:p>
            <a:pPr algn="just" eaLnBrk="1" hangingPunct="1">
              <a:spcBef>
                <a:spcPct val="0"/>
              </a:spcBef>
              <a:buClrTx/>
              <a:buSzTx/>
              <a:buFontTx/>
              <a:buChar char="•"/>
            </a:pPr>
            <a:r>
              <a:rPr lang="en-GB" altLang="en-US" sz="2400">
                <a:solidFill>
                  <a:srgbClr val="000000"/>
                </a:solidFill>
                <a:latin typeface="Twinkl" pitchFamily="50" charset="0"/>
                <a:cs typeface="Arial" panose="020B0604020202020204" pitchFamily="34" charset="0"/>
              </a:rPr>
              <a:t>Cognition and Learning (</a:t>
            </a:r>
            <a:r>
              <a:rPr lang="en-GB" altLang="en-US">
                <a:solidFill>
                  <a:srgbClr val="000000"/>
                </a:solidFill>
                <a:latin typeface="Twinkl" pitchFamily="50" charset="0"/>
                <a:cs typeface="Arial" panose="020B0604020202020204" pitchFamily="34" charset="0"/>
              </a:rPr>
              <a:t>e.g. Dyslexia, GLD</a:t>
            </a:r>
            <a:r>
              <a:rPr lang="en-GB" altLang="en-US" sz="2400">
                <a:solidFill>
                  <a:srgbClr val="000000"/>
                </a:solidFill>
                <a:latin typeface="Twinkl" pitchFamily="50" charset="0"/>
                <a:cs typeface="Arial" panose="020B0604020202020204" pitchFamily="34" charset="0"/>
              </a:rPr>
              <a:t>)</a:t>
            </a:r>
          </a:p>
          <a:p>
            <a:pPr algn="just" eaLnBrk="1" hangingPunct="1">
              <a:spcBef>
                <a:spcPct val="0"/>
              </a:spcBef>
              <a:buClrTx/>
              <a:buSzTx/>
              <a:buFontTx/>
              <a:buChar char="•"/>
            </a:pPr>
            <a:r>
              <a:rPr lang="en-GB" altLang="en-US" sz="2400">
                <a:solidFill>
                  <a:srgbClr val="000000"/>
                </a:solidFill>
                <a:latin typeface="Twinkl" pitchFamily="50" charset="0"/>
                <a:cs typeface="Arial" panose="020B0604020202020204" pitchFamily="34" charset="0"/>
              </a:rPr>
              <a:t>Social, Mental and Emotional Wellbeing (</a:t>
            </a:r>
            <a:r>
              <a:rPr lang="en-GB" altLang="en-US">
                <a:solidFill>
                  <a:srgbClr val="000000"/>
                </a:solidFill>
                <a:latin typeface="Twinkl" pitchFamily="50" charset="0"/>
                <a:cs typeface="Arial" panose="020B0604020202020204" pitchFamily="34" charset="0"/>
              </a:rPr>
              <a:t>e.g. ADHD, Attachment disorder,  Anxiety</a:t>
            </a:r>
            <a:r>
              <a:rPr lang="en-GB" altLang="en-US" sz="2400">
                <a:solidFill>
                  <a:srgbClr val="000000"/>
                </a:solidFill>
                <a:latin typeface="Twinkl" pitchFamily="50" charset="0"/>
                <a:cs typeface="Arial" panose="020B0604020202020204" pitchFamily="34" charset="0"/>
              </a:rPr>
              <a:t>)</a:t>
            </a:r>
          </a:p>
          <a:p>
            <a:pPr algn="just" eaLnBrk="1" hangingPunct="1">
              <a:spcBef>
                <a:spcPct val="0"/>
              </a:spcBef>
              <a:buClrTx/>
              <a:buSzTx/>
              <a:buFontTx/>
              <a:buChar char="•"/>
            </a:pPr>
            <a:r>
              <a:rPr lang="en-GB" altLang="en-US" sz="2400">
                <a:solidFill>
                  <a:srgbClr val="000000"/>
                </a:solidFill>
                <a:latin typeface="Twinkl" pitchFamily="50" charset="0"/>
                <a:cs typeface="Arial" panose="020B0604020202020204" pitchFamily="34" charset="0"/>
              </a:rPr>
              <a:t>Sensory and / or Physical Difficulties (</a:t>
            </a:r>
            <a:r>
              <a:rPr lang="en-GB" altLang="en-US">
                <a:solidFill>
                  <a:srgbClr val="000000"/>
                </a:solidFill>
                <a:latin typeface="Twinkl" pitchFamily="50" charset="0"/>
                <a:cs typeface="Arial" panose="020B0604020202020204" pitchFamily="34" charset="0"/>
              </a:rPr>
              <a:t>e.g. Visual / Hearing impairment, mobility difficulties</a:t>
            </a:r>
            <a:r>
              <a:rPr lang="en-GB" altLang="en-US" sz="2400">
                <a:solidFill>
                  <a:srgbClr val="000000"/>
                </a:solidFill>
                <a:latin typeface="Twinkl" pitchFamily="50" charset="0"/>
                <a:cs typeface="Arial" panose="020B0604020202020204" pitchFamily="34" charset="0"/>
              </a:rPr>
              <a:t>)</a:t>
            </a:r>
          </a:p>
        </p:txBody>
      </p:sp>
      <p:sp>
        <p:nvSpPr>
          <p:cNvPr id="21508" name="TextBox 29">
            <a:extLst>
              <a:ext uri="{FF2B5EF4-FFF2-40B4-BE49-F238E27FC236}">
                <a16:creationId xmlns:a16="http://schemas.microsoft.com/office/drawing/2014/main" id="{26F4B7A1-CB89-7957-9C24-9890A7A06887}"/>
              </a:ext>
            </a:extLst>
          </p:cNvPr>
          <p:cNvSpPr>
            <a:spLocks noChangeArrowheads="1"/>
          </p:cNvSpPr>
          <p:nvPr/>
        </p:nvSpPr>
        <p:spPr bwMode="auto">
          <a:xfrm>
            <a:off x="2627313" y="260350"/>
            <a:ext cx="3457575" cy="1223963"/>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200">
                <a:solidFill>
                  <a:srgbClr val="000000"/>
                </a:solidFill>
                <a:latin typeface="Twinkl" pitchFamily="50" charset="0"/>
                <a:cs typeface="Arial" panose="020B0604020202020204" pitchFamily="34" charset="0"/>
              </a:rPr>
              <a:t>What kinds of SEND does the school make provision for?</a:t>
            </a:r>
          </a:p>
        </p:txBody>
      </p:sp>
      <p:sp>
        <p:nvSpPr>
          <p:cNvPr id="21509" name="Left Arrow 11">
            <a:hlinkClick r:id="rId3" action="ppaction://hlinksldjump"/>
            <a:extLst>
              <a:ext uri="{FF2B5EF4-FFF2-40B4-BE49-F238E27FC236}">
                <a16:creationId xmlns:a16="http://schemas.microsoft.com/office/drawing/2014/main" id="{1370AEA8-7254-38C5-68FB-B5A178C7F3FB}"/>
              </a:ext>
            </a:extLst>
          </p:cNvPr>
          <p:cNvSpPr>
            <a:spLocks noChangeArrowheads="1"/>
          </p:cNvSpPr>
          <p:nvPr/>
        </p:nvSpPr>
        <p:spPr bwMode="auto">
          <a:xfrm>
            <a:off x="179388" y="59499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Group 2">
            <a:extLst>
              <a:ext uri="{FF2B5EF4-FFF2-40B4-BE49-F238E27FC236}">
                <a16:creationId xmlns:a16="http://schemas.microsoft.com/office/drawing/2014/main" id="{B21A5800-A711-95A5-083A-6D070C21BA29}"/>
              </a:ext>
            </a:extLst>
          </p:cNvPr>
          <p:cNvGrpSpPr>
            <a:grpSpLocks/>
          </p:cNvGrpSpPr>
          <p:nvPr/>
        </p:nvGrpSpPr>
        <p:grpSpPr bwMode="auto">
          <a:xfrm>
            <a:off x="6300788" y="188913"/>
            <a:ext cx="2592387" cy="2087562"/>
            <a:chOff x="105552156" y="107794276"/>
            <a:chExt cx="7427700" cy="4524145"/>
          </a:xfrm>
        </p:grpSpPr>
        <p:pic>
          <p:nvPicPr>
            <p:cNvPr id="22534" name="Picture 3" descr="Kids Holding a Welcome Sign">
              <a:extLst>
                <a:ext uri="{FF2B5EF4-FFF2-40B4-BE49-F238E27FC236}">
                  <a16:creationId xmlns:a16="http://schemas.microsoft.com/office/drawing/2014/main" id="{214D7588-CB23-ACDB-47A7-B2FD95F72AFD}"/>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5" name="Rectangle 4">
              <a:extLst>
                <a:ext uri="{FF2B5EF4-FFF2-40B4-BE49-F238E27FC236}">
                  <a16:creationId xmlns:a16="http://schemas.microsoft.com/office/drawing/2014/main" id="{02895518-0D8C-6463-5B20-E43917476893}"/>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2536" name="Rectangle 5">
              <a:extLst>
                <a:ext uri="{FF2B5EF4-FFF2-40B4-BE49-F238E27FC236}">
                  <a16:creationId xmlns:a16="http://schemas.microsoft.com/office/drawing/2014/main" id="{4852501C-A57A-76CC-F26C-F7DB9F114916}"/>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2537" name="Text Box 6">
              <a:extLst>
                <a:ext uri="{FF2B5EF4-FFF2-40B4-BE49-F238E27FC236}">
                  <a16:creationId xmlns:a16="http://schemas.microsoft.com/office/drawing/2014/main" id="{DD6ED766-A899-A197-7238-D0DE7DB4CDFB}"/>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a:solidFill>
                    <a:srgbClr val="000000"/>
                  </a:solidFill>
                  <a:latin typeface="Twinkl" pitchFamily="50" charset="0"/>
                  <a:cs typeface="Arial" panose="020B0604020202020204" pitchFamily="34" charset="0"/>
                </a:rPr>
                <a:t>SEND PROVISION AT SHARDLOW</a:t>
              </a:r>
            </a:p>
            <a:p>
              <a:pPr algn="ctr" eaLnBrk="1" hangingPunct="1">
                <a:spcBef>
                  <a:spcPct val="0"/>
                </a:spcBef>
                <a:buClrTx/>
                <a:buSzTx/>
                <a:buFontTx/>
                <a:buNone/>
              </a:pPr>
              <a:r>
                <a:rPr lang="en-GB" altLang="en-US" sz="1200">
                  <a:solidFill>
                    <a:srgbClr val="000000"/>
                  </a:solidFill>
                  <a:latin typeface="Twinkl" pitchFamily="50" charset="0"/>
                  <a:cs typeface="Arial" panose="020B0604020202020204" pitchFamily="34" charset="0"/>
                </a:rPr>
                <a:t>PRIMARY SCHOOL</a:t>
              </a:r>
            </a:p>
          </p:txBody>
        </p:sp>
      </p:grpSp>
      <p:sp>
        <p:nvSpPr>
          <p:cNvPr id="22531" name="TextBox 27">
            <a:extLst>
              <a:ext uri="{FF2B5EF4-FFF2-40B4-BE49-F238E27FC236}">
                <a16:creationId xmlns:a16="http://schemas.microsoft.com/office/drawing/2014/main" id="{46762AE4-7E4F-6194-7894-4B55F3D349C8}"/>
              </a:ext>
            </a:extLst>
          </p:cNvPr>
          <p:cNvSpPr>
            <a:spLocks noChangeArrowheads="1"/>
          </p:cNvSpPr>
          <p:nvPr/>
        </p:nvSpPr>
        <p:spPr bwMode="auto">
          <a:xfrm>
            <a:off x="863600" y="2319338"/>
            <a:ext cx="7416800" cy="3600450"/>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Our teachers have the highest possible expectations for your child and all the pupils in their class. All teaching is based on building on what your child already knows, can do and understands. Each teacher will put in place different ways of teaching so that your child is fully involved in learning in class. This may include 1:1 or small group interventions outside of the classroom, more practical learning, providing different resources adapted for your child or producing and delivering targeted work as specified in your child’s Inclusion Plan).  Each teacher will put specific strategies in place, suggested by the SENDCO or outside agencies, to enable your child to have access to the learning task or activity.  As a school, we provide staff with training on areas of SEND that will support the children in their care.</a:t>
            </a:r>
          </a:p>
        </p:txBody>
      </p:sp>
      <p:sp>
        <p:nvSpPr>
          <p:cNvPr id="22532" name="TextBox 29">
            <a:extLst>
              <a:ext uri="{FF2B5EF4-FFF2-40B4-BE49-F238E27FC236}">
                <a16:creationId xmlns:a16="http://schemas.microsoft.com/office/drawing/2014/main" id="{249983BE-DECF-18A4-66AC-C5B6D79FEC99}"/>
              </a:ext>
            </a:extLst>
          </p:cNvPr>
          <p:cNvSpPr>
            <a:spLocks noChangeArrowheads="1"/>
          </p:cNvSpPr>
          <p:nvPr/>
        </p:nvSpPr>
        <p:spPr bwMode="auto">
          <a:xfrm>
            <a:off x="2590800" y="374650"/>
            <a:ext cx="3457575" cy="82232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How are children with SEND supported?</a:t>
            </a:r>
          </a:p>
        </p:txBody>
      </p:sp>
      <p:sp>
        <p:nvSpPr>
          <p:cNvPr id="22533" name="Left Arrow 11">
            <a:hlinkClick r:id="rId3" action="ppaction://hlinksldjump"/>
            <a:extLst>
              <a:ext uri="{FF2B5EF4-FFF2-40B4-BE49-F238E27FC236}">
                <a16:creationId xmlns:a16="http://schemas.microsoft.com/office/drawing/2014/main" id="{8BF5AC70-C7EA-5F3A-5AF1-CE9E2FF032DF}"/>
              </a:ext>
            </a:extLst>
          </p:cNvPr>
          <p:cNvSpPr>
            <a:spLocks noChangeArrowheads="1"/>
          </p:cNvSpPr>
          <p:nvPr/>
        </p:nvSpPr>
        <p:spPr bwMode="auto">
          <a:xfrm>
            <a:off x="179388" y="59499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oup 2">
            <a:extLst>
              <a:ext uri="{FF2B5EF4-FFF2-40B4-BE49-F238E27FC236}">
                <a16:creationId xmlns:a16="http://schemas.microsoft.com/office/drawing/2014/main" id="{D734241F-EEAD-0997-F0D8-F551A137D9C4}"/>
              </a:ext>
            </a:extLst>
          </p:cNvPr>
          <p:cNvGrpSpPr>
            <a:grpSpLocks/>
          </p:cNvGrpSpPr>
          <p:nvPr/>
        </p:nvGrpSpPr>
        <p:grpSpPr bwMode="auto">
          <a:xfrm>
            <a:off x="3059113" y="1987550"/>
            <a:ext cx="3313112" cy="2736850"/>
            <a:chOff x="106036743" y="108029702"/>
            <a:chExt cx="7427700" cy="4524145"/>
          </a:xfrm>
        </p:grpSpPr>
        <p:pic>
          <p:nvPicPr>
            <p:cNvPr id="23559" name="Picture 3" descr="Kids Holding a Welcome Sign">
              <a:extLst>
                <a:ext uri="{FF2B5EF4-FFF2-40B4-BE49-F238E27FC236}">
                  <a16:creationId xmlns:a16="http://schemas.microsoft.com/office/drawing/2014/main" id="{050EAC48-AE03-9AA3-5BE2-91B935F5A655}"/>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036743" y="108029702"/>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60" name="Rectangle 4">
              <a:extLst>
                <a:ext uri="{FF2B5EF4-FFF2-40B4-BE49-F238E27FC236}">
                  <a16:creationId xmlns:a16="http://schemas.microsoft.com/office/drawing/2014/main" id="{D30D2F5A-06AD-B3BA-B130-5B85CB995F30}"/>
                </a:ext>
              </a:extLst>
            </p:cNvPr>
            <p:cNvSpPr>
              <a:spLocks noChangeArrowheads="1"/>
            </p:cNvSpPr>
            <p:nvPr/>
          </p:nvSpPr>
          <p:spPr bwMode="auto">
            <a:xfrm>
              <a:off x="107136149" y="110219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3561" name="Rectangle 5">
              <a:extLst>
                <a:ext uri="{FF2B5EF4-FFF2-40B4-BE49-F238E27FC236}">
                  <a16:creationId xmlns:a16="http://schemas.microsoft.com/office/drawing/2014/main" id="{84E811E6-68D7-C8CE-DE8D-8766915ED761}"/>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3562" name="Text Box 6">
              <a:extLst>
                <a:ext uri="{FF2B5EF4-FFF2-40B4-BE49-F238E27FC236}">
                  <a16:creationId xmlns:a16="http://schemas.microsoft.com/office/drawing/2014/main" id="{D60FAED5-AB3B-2774-E86C-C8DF17513B9E}"/>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600" b="1">
                  <a:solidFill>
                    <a:schemeClr val="tx1"/>
                  </a:solidFill>
                  <a:latin typeface="Twinkl" pitchFamily="50" charset="0"/>
                  <a:cs typeface="Arial" panose="020B0604020202020204" pitchFamily="34" charset="0"/>
                </a:rPr>
                <a:t>MY CHILD’S PROGRESS AT SHARDLOW PRIMARY SCHOOL</a:t>
              </a:r>
            </a:p>
          </p:txBody>
        </p:sp>
      </p:grpSp>
      <p:sp>
        <p:nvSpPr>
          <p:cNvPr id="21507" name="TextBox 22">
            <a:extLst>
              <a:ext uri="{FF2B5EF4-FFF2-40B4-BE49-F238E27FC236}">
                <a16:creationId xmlns:a16="http://schemas.microsoft.com/office/drawing/2014/main" id="{7FD30E21-1961-8906-99E4-9D409B4B11CF}"/>
              </a:ext>
            </a:extLst>
          </p:cNvPr>
          <p:cNvSpPr>
            <a:spLocks noChangeArrowheads="1"/>
          </p:cNvSpPr>
          <p:nvPr/>
        </p:nvSpPr>
        <p:spPr bwMode="auto">
          <a:xfrm>
            <a:off x="3751263" y="260350"/>
            <a:ext cx="1885950" cy="1465263"/>
          </a:xfrm>
          <a:prstGeom prst="rect">
            <a:avLst/>
          </a:prstGeom>
          <a:solidFill>
            <a:srgbClr val="00B0F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latin typeface="Twinkl"/>
                <a:cs typeface="Arial"/>
                <a:hlinkClick r:id="rId3" action="ppaction://hlinksldjump">
                  <a:extLst>
                    <a:ext uri="{A12FA001-AC4F-418D-AE19-62706E023703}">
                      <ahyp:hlinkClr xmlns:ahyp="http://schemas.microsoft.com/office/drawing/2018/hyperlinkcolor" val="tx"/>
                    </a:ext>
                  </a:extLst>
                </a:hlinkClick>
              </a:rPr>
              <a:t>Who should I contact if I am concerned with my child’s progress?</a:t>
            </a:r>
            <a:endParaRPr lang="en-GB" altLang="en-US" sz="1800">
              <a:latin typeface="Twinkl"/>
              <a:cs typeface="Arial"/>
              <a:hlinkClick r:id="rId3" action="ppaction://hlinksldjump">
                <a:extLst>
                  <a:ext uri="{A12FA001-AC4F-418D-AE19-62706E023703}">
                    <ahyp:hlinkClr xmlns:ahyp="http://schemas.microsoft.com/office/drawing/2018/hyperlinkcolor" val="tx"/>
                  </a:ext>
                </a:extLst>
              </a:hlinkClick>
            </a:endParaRPr>
          </a:p>
        </p:txBody>
      </p:sp>
      <p:sp>
        <p:nvSpPr>
          <p:cNvPr id="21508" name="TextBox 23">
            <a:extLst>
              <a:ext uri="{FF2B5EF4-FFF2-40B4-BE49-F238E27FC236}">
                <a16:creationId xmlns:a16="http://schemas.microsoft.com/office/drawing/2014/main" id="{3410B6F0-1A87-2DE0-8477-499F776D27B7}"/>
              </a:ext>
            </a:extLst>
          </p:cNvPr>
          <p:cNvSpPr>
            <a:spLocks noChangeArrowheads="1"/>
          </p:cNvSpPr>
          <p:nvPr/>
        </p:nvSpPr>
        <p:spPr bwMode="auto">
          <a:xfrm>
            <a:off x="6732588" y="4221163"/>
            <a:ext cx="1512887" cy="2232025"/>
          </a:xfrm>
          <a:prstGeom prst="rect">
            <a:avLst/>
          </a:prstGeom>
          <a:solidFill>
            <a:srgbClr val="00B0F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latin typeface="Twinkl"/>
                <a:cs typeface="Arial"/>
                <a:hlinkClick r:id="rId4" action="ppaction://hlinksldjump">
                  <a:extLst>
                    <a:ext uri="{A12FA001-AC4F-418D-AE19-62706E023703}">
                      <ahyp:hlinkClr xmlns:ahyp="http://schemas.microsoft.com/office/drawing/2018/hyperlinkcolor" val="tx"/>
                    </a:ext>
                  </a:extLst>
                </a:hlinkClick>
              </a:rPr>
              <a:t>How will you support my child when they move to a new class or school?</a:t>
            </a:r>
            <a:endParaRPr lang="en-GB" altLang="en-US" sz="1800">
              <a:latin typeface="Twinkl"/>
              <a:cs typeface="Arial"/>
              <a:hlinkClick r:id="rId4" action="ppaction://hlinksldjump">
                <a:extLst>
                  <a:ext uri="{A12FA001-AC4F-418D-AE19-62706E023703}">
                    <ahyp:hlinkClr xmlns:ahyp="http://schemas.microsoft.com/office/drawing/2018/hyperlinkcolor" val="tx"/>
                  </a:ext>
                </a:extLst>
              </a:hlinkClick>
            </a:endParaRPr>
          </a:p>
        </p:txBody>
      </p:sp>
      <p:sp>
        <p:nvSpPr>
          <p:cNvPr id="21509" name="TextBox 21">
            <a:extLst>
              <a:ext uri="{FF2B5EF4-FFF2-40B4-BE49-F238E27FC236}">
                <a16:creationId xmlns:a16="http://schemas.microsoft.com/office/drawing/2014/main" id="{26A11809-5889-E1EF-EEFE-78A867C11851}"/>
              </a:ext>
            </a:extLst>
          </p:cNvPr>
          <p:cNvSpPr>
            <a:spLocks noChangeArrowheads="1"/>
          </p:cNvSpPr>
          <p:nvPr/>
        </p:nvSpPr>
        <p:spPr bwMode="auto">
          <a:xfrm>
            <a:off x="1054100" y="4140200"/>
            <a:ext cx="1706563" cy="2376488"/>
          </a:xfrm>
          <a:prstGeom prst="rect">
            <a:avLst/>
          </a:prstGeom>
          <a:solidFill>
            <a:srgbClr val="00B0F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latin typeface="Twinkl"/>
                <a:cs typeface="Arial"/>
                <a:hlinkClick r:id="rId5" action="ppaction://hlinksldjump">
                  <a:extLst>
                    <a:ext uri="{A12FA001-AC4F-418D-AE19-62706E023703}">
                      <ahyp:hlinkClr xmlns:ahyp="http://schemas.microsoft.com/office/drawing/2018/hyperlinkcolor" val="tx"/>
                    </a:ext>
                  </a:extLst>
                </a:hlinkClick>
              </a:rPr>
              <a:t>How do you make sure that the SEND support is helping my child make progress?</a:t>
            </a:r>
            <a:endParaRPr lang="en-GB" altLang="en-US" sz="1800">
              <a:latin typeface="Twinkl"/>
              <a:cs typeface="Arial"/>
              <a:hlinkClick r:id="rId5" action="ppaction://hlinksldjump">
                <a:extLst>
                  <a:ext uri="{A12FA001-AC4F-418D-AE19-62706E023703}">
                    <ahyp:hlinkClr xmlns:ahyp="http://schemas.microsoft.com/office/drawing/2018/hyperlinkcolor" val="tx"/>
                  </a:ext>
                </a:extLst>
              </a:hlinkClick>
            </a:endParaRPr>
          </a:p>
        </p:txBody>
      </p:sp>
      <p:sp>
        <p:nvSpPr>
          <p:cNvPr id="23558" name="Left Arrow 13">
            <a:hlinkClick r:id="rId6" action="ppaction://hlinksldjump"/>
            <a:extLst>
              <a:ext uri="{FF2B5EF4-FFF2-40B4-BE49-F238E27FC236}">
                <a16:creationId xmlns:a16="http://schemas.microsoft.com/office/drawing/2014/main" id="{59E94A85-025F-BE71-F398-76F45C0D26D0}"/>
              </a:ext>
            </a:extLst>
          </p:cNvPr>
          <p:cNvSpPr>
            <a:spLocks noChangeArrowheads="1"/>
          </p:cNvSpPr>
          <p:nvPr/>
        </p:nvSpPr>
        <p:spPr bwMode="auto">
          <a:xfrm>
            <a:off x="179388" y="58769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
            <a:extLst>
              <a:ext uri="{FF2B5EF4-FFF2-40B4-BE49-F238E27FC236}">
                <a16:creationId xmlns:a16="http://schemas.microsoft.com/office/drawing/2014/main" id="{BCBAC596-DC09-14D4-4AE7-3CE9CBD66FF6}"/>
              </a:ext>
            </a:extLst>
          </p:cNvPr>
          <p:cNvGrpSpPr>
            <a:grpSpLocks/>
          </p:cNvGrpSpPr>
          <p:nvPr/>
        </p:nvGrpSpPr>
        <p:grpSpPr bwMode="auto">
          <a:xfrm>
            <a:off x="6300788" y="188913"/>
            <a:ext cx="2592387" cy="2087562"/>
            <a:chOff x="105552156" y="107794276"/>
            <a:chExt cx="7427700" cy="4524145"/>
          </a:xfrm>
        </p:grpSpPr>
        <p:pic>
          <p:nvPicPr>
            <p:cNvPr id="24582" name="Picture 3" descr="Kids Holding a Welcome Sign">
              <a:extLst>
                <a:ext uri="{FF2B5EF4-FFF2-40B4-BE49-F238E27FC236}">
                  <a16:creationId xmlns:a16="http://schemas.microsoft.com/office/drawing/2014/main" id="{0AA4D31B-2C27-DB30-AB72-8B1BAA15292E}"/>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3" name="Rectangle 4">
              <a:extLst>
                <a:ext uri="{FF2B5EF4-FFF2-40B4-BE49-F238E27FC236}">
                  <a16:creationId xmlns:a16="http://schemas.microsoft.com/office/drawing/2014/main" id="{A50C621E-5643-4FD0-B357-505768426BAE}"/>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4584" name="Rectangle 5">
              <a:extLst>
                <a:ext uri="{FF2B5EF4-FFF2-40B4-BE49-F238E27FC236}">
                  <a16:creationId xmlns:a16="http://schemas.microsoft.com/office/drawing/2014/main" id="{B85DE92E-3B99-BB43-7075-46F948F2E6A3}"/>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4585" name="Text Box 6">
              <a:extLst>
                <a:ext uri="{FF2B5EF4-FFF2-40B4-BE49-F238E27FC236}">
                  <a16:creationId xmlns:a16="http://schemas.microsoft.com/office/drawing/2014/main" id="{90665B3D-5995-208E-CC40-5D70FA24EE76}"/>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a:solidFill>
                    <a:srgbClr val="000000"/>
                  </a:solidFill>
                  <a:latin typeface="Twinkl" pitchFamily="50" charset="0"/>
                  <a:cs typeface="Arial" panose="020B0604020202020204" pitchFamily="34" charset="0"/>
                </a:rPr>
                <a:t>SEND PROVISION AT SHARDLOW</a:t>
              </a:r>
            </a:p>
            <a:p>
              <a:pPr algn="ctr" eaLnBrk="1" hangingPunct="1">
                <a:spcBef>
                  <a:spcPct val="0"/>
                </a:spcBef>
                <a:buClrTx/>
                <a:buSzTx/>
                <a:buFontTx/>
                <a:buNone/>
              </a:pPr>
              <a:r>
                <a:rPr lang="en-GB" altLang="en-US" sz="1200">
                  <a:solidFill>
                    <a:srgbClr val="000000"/>
                  </a:solidFill>
                  <a:latin typeface="Twinkl" pitchFamily="50" charset="0"/>
                  <a:cs typeface="Arial" panose="020B0604020202020204" pitchFamily="34" charset="0"/>
                </a:rPr>
                <a:t>PRIMARY SCHOOL</a:t>
              </a:r>
            </a:p>
          </p:txBody>
        </p:sp>
      </p:grpSp>
      <p:sp>
        <p:nvSpPr>
          <p:cNvPr id="24579" name="TextBox 27">
            <a:extLst>
              <a:ext uri="{FF2B5EF4-FFF2-40B4-BE49-F238E27FC236}">
                <a16:creationId xmlns:a16="http://schemas.microsoft.com/office/drawing/2014/main" id="{B007EF21-648E-C8E9-20B8-CA6C1C8FC6F5}"/>
              </a:ext>
            </a:extLst>
          </p:cNvPr>
          <p:cNvSpPr>
            <a:spLocks noChangeArrowheads="1"/>
          </p:cNvSpPr>
          <p:nvPr/>
        </p:nvSpPr>
        <p:spPr bwMode="auto">
          <a:xfrm>
            <a:off x="900113" y="2492375"/>
            <a:ext cx="7777162" cy="3960813"/>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200">
                <a:solidFill>
                  <a:srgbClr val="000000"/>
                </a:solidFill>
                <a:latin typeface="Twinkl" pitchFamily="50" charset="0"/>
                <a:cs typeface="Arial" panose="020B0604020202020204" pitchFamily="34" charset="0"/>
              </a:rPr>
              <a:t>Class teachers will discuss pupils progress at regular parents evenings and in their yearly written reports. Class Teachers will scaffold work and teaching within the class to meet the needs of individual children.  If children continue to have difficulties, the SENDCO and Class Teacher would suggest additional support  and / or assessment.  At this point, you will be invited in to school to discuss your child’s needs, and we may decide together that your child is to be added to the SEND Support Register</a:t>
            </a:r>
            <a:r>
              <a:rPr lang="en-GB" altLang="en-US">
                <a:solidFill>
                  <a:srgbClr val="000000"/>
                </a:solidFill>
                <a:latin typeface="Twinkl" pitchFamily="50" charset="0"/>
                <a:cs typeface="Arial" panose="020B0604020202020204" pitchFamily="34" charset="0"/>
              </a:rPr>
              <a:t>.   </a:t>
            </a:r>
            <a:r>
              <a:rPr lang="en-GB" altLang="en-US" sz="2200">
                <a:solidFill>
                  <a:srgbClr val="000000"/>
                </a:solidFill>
                <a:latin typeface="Twinkl" pitchFamily="50" charset="0"/>
                <a:cs typeface="Arial" panose="020B0604020202020204" pitchFamily="34" charset="0"/>
              </a:rPr>
              <a:t>If your child is placed on the SEND Support Register, there will be termly meetings to discuss individual targets, strategies and progress. </a:t>
            </a:r>
          </a:p>
          <a:p>
            <a:pPr algn="ctr" eaLnBrk="1" hangingPunct="1">
              <a:spcBef>
                <a:spcPct val="0"/>
              </a:spcBef>
              <a:buClrTx/>
              <a:buSzTx/>
              <a:buFontTx/>
              <a:buNone/>
            </a:pPr>
            <a:endParaRPr lang="en-GB" altLang="en-US" sz="2200">
              <a:solidFill>
                <a:srgbClr val="000000"/>
              </a:solidFill>
              <a:latin typeface="Arial Narrow" panose="020B06060202020A0204" pitchFamily="34" charset="0"/>
              <a:cs typeface="Arial" panose="020B0604020202020204" pitchFamily="34" charset="0"/>
            </a:endParaRPr>
          </a:p>
        </p:txBody>
      </p:sp>
      <p:sp>
        <p:nvSpPr>
          <p:cNvPr id="24580" name="TextBox 29">
            <a:extLst>
              <a:ext uri="{FF2B5EF4-FFF2-40B4-BE49-F238E27FC236}">
                <a16:creationId xmlns:a16="http://schemas.microsoft.com/office/drawing/2014/main" id="{BB6BDCFB-F7C2-6D15-6E1D-B1CA416C6287}"/>
              </a:ext>
            </a:extLst>
          </p:cNvPr>
          <p:cNvSpPr>
            <a:spLocks noChangeArrowheads="1"/>
          </p:cNvSpPr>
          <p:nvPr/>
        </p:nvSpPr>
        <p:spPr bwMode="auto">
          <a:xfrm>
            <a:off x="2627313" y="260350"/>
            <a:ext cx="3457575" cy="7016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How will I know if my child is receiving SEN support?</a:t>
            </a:r>
          </a:p>
        </p:txBody>
      </p:sp>
      <p:sp>
        <p:nvSpPr>
          <p:cNvPr id="24581" name="Left Arrow 11">
            <a:hlinkClick r:id="rId3" action="ppaction://hlinksldjump"/>
            <a:extLst>
              <a:ext uri="{FF2B5EF4-FFF2-40B4-BE49-F238E27FC236}">
                <a16:creationId xmlns:a16="http://schemas.microsoft.com/office/drawing/2014/main" id="{CC10C156-04B2-E934-4F77-A34369A7644C}"/>
              </a:ext>
            </a:extLst>
          </p:cNvPr>
          <p:cNvSpPr>
            <a:spLocks noChangeArrowheads="1"/>
          </p:cNvSpPr>
          <p:nvPr/>
        </p:nvSpPr>
        <p:spPr bwMode="auto">
          <a:xfrm>
            <a:off x="179388" y="59499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Group 2">
            <a:extLst>
              <a:ext uri="{FF2B5EF4-FFF2-40B4-BE49-F238E27FC236}">
                <a16:creationId xmlns:a16="http://schemas.microsoft.com/office/drawing/2014/main" id="{F810C34E-A33D-44B8-8F81-B703BF256B6E}"/>
              </a:ext>
            </a:extLst>
          </p:cNvPr>
          <p:cNvGrpSpPr>
            <a:grpSpLocks/>
          </p:cNvGrpSpPr>
          <p:nvPr/>
        </p:nvGrpSpPr>
        <p:grpSpPr bwMode="auto">
          <a:xfrm>
            <a:off x="6300788" y="188913"/>
            <a:ext cx="2592387" cy="2087562"/>
            <a:chOff x="105552156" y="107794276"/>
            <a:chExt cx="7427700" cy="4524145"/>
          </a:xfrm>
        </p:grpSpPr>
        <p:pic>
          <p:nvPicPr>
            <p:cNvPr id="25607" name="Picture 3" descr="Kids Holding a Welcome Sign">
              <a:extLst>
                <a:ext uri="{FF2B5EF4-FFF2-40B4-BE49-F238E27FC236}">
                  <a16:creationId xmlns:a16="http://schemas.microsoft.com/office/drawing/2014/main" id="{7CB4329D-C97A-1DBE-BA8C-98B4A8927AC8}"/>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8" name="Rectangle 4">
              <a:extLst>
                <a:ext uri="{FF2B5EF4-FFF2-40B4-BE49-F238E27FC236}">
                  <a16:creationId xmlns:a16="http://schemas.microsoft.com/office/drawing/2014/main" id="{82CC861A-0BC5-6138-FC03-A360B2D53144}"/>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5609" name="Rectangle 5">
              <a:extLst>
                <a:ext uri="{FF2B5EF4-FFF2-40B4-BE49-F238E27FC236}">
                  <a16:creationId xmlns:a16="http://schemas.microsoft.com/office/drawing/2014/main" id="{7CDD6386-6374-9282-E221-5B6E7F4B98BA}"/>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25603" name="TextBox 27">
            <a:extLst>
              <a:ext uri="{FF2B5EF4-FFF2-40B4-BE49-F238E27FC236}">
                <a16:creationId xmlns:a16="http://schemas.microsoft.com/office/drawing/2014/main" id="{CD5387A5-D29D-F38E-29F3-518BF0D557B4}"/>
              </a:ext>
            </a:extLst>
          </p:cNvPr>
          <p:cNvSpPr>
            <a:spLocks noChangeArrowheads="1"/>
          </p:cNvSpPr>
          <p:nvPr/>
        </p:nvSpPr>
        <p:spPr bwMode="auto">
          <a:xfrm>
            <a:off x="611188" y="2276475"/>
            <a:ext cx="7416800" cy="3529013"/>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700">
                <a:solidFill>
                  <a:srgbClr val="000000"/>
                </a:solidFill>
                <a:latin typeface="Twinkl" pitchFamily="50" charset="0"/>
                <a:cs typeface="Arial" panose="020B0604020202020204" pitchFamily="34" charset="0"/>
              </a:rPr>
              <a:t>We enjoy sharing your child’s progress with you! We aim to share lots of information with you throughout the year so that you know how much progress is being made.</a:t>
            </a:r>
          </a:p>
          <a:p>
            <a:pPr algn="just" eaLnBrk="1" hangingPunct="1">
              <a:spcBef>
                <a:spcPct val="0"/>
              </a:spcBef>
              <a:buClrTx/>
              <a:buSzTx/>
              <a:buFontTx/>
              <a:buNone/>
            </a:pPr>
            <a:r>
              <a:rPr lang="en-GB" altLang="en-US" sz="1700">
                <a:solidFill>
                  <a:srgbClr val="000000"/>
                </a:solidFill>
                <a:latin typeface="Twinkl" pitchFamily="50" charset="0"/>
                <a:cs typeface="Arial" panose="020B0604020202020204" pitchFamily="34" charset="0"/>
              </a:rPr>
              <a:t>There are parent’s evenings throughout the year so that you have the opportunity to speak to your child’s class teacher about strengths and any areas of difficulty. We also produce and share annual reports to explain whether your child is working within, above or below the expected level for their age in each area of learning. You can also speak to the class teacher at any time of the year to share any worries and concerns and to ask questions.  Please </a:t>
            </a:r>
            <a:r>
              <a:rPr lang="en-GB" altLang="en-US" sz="1700">
                <a:solidFill>
                  <a:srgbClr val="7030A0"/>
                </a:solidFill>
                <a:latin typeface="Twinkl" pitchFamily="50" charset="0"/>
                <a:cs typeface="Arial" panose="020B0604020202020204" pitchFamily="34" charset="0"/>
                <a:hlinkClick r:id="rId3" action="ppaction://hlinksldjump"/>
              </a:rPr>
              <a:t>contact</a:t>
            </a:r>
            <a:r>
              <a:rPr lang="en-GB" altLang="en-US" sz="1700">
                <a:solidFill>
                  <a:srgbClr val="7030A0"/>
                </a:solidFill>
                <a:latin typeface="Twinkl" pitchFamily="50" charset="0"/>
                <a:cs typeface="Arial" panose="020B0604020202020204" pitchFamily="34" charset="0"/>
              </a:rPr>
              <a:t> </a:t>
            </a:r>
            <a:r>
              <a:rPr lang="en-GB" altLang="en-US" sz="1700">
                <a:solidFill>
                  <a:srgbClr val="000000"/>
                </a:solidFill>
                <a:latin typeface="Twinkl" pitchFamily="50" charset="0"/>
                <a:cs typeface="Arial" panose="020B0604020202020204" pitchFamily="34" charset="0"/>
              </a:rPr>
              <a:t>the school office to arrange a meeting with your child’s class teacher.</a:t>
            </a:r>
          </a:p>
          <a:p>
            <a:pPr algn="just" eaLnBrk="1" hangingPunct="1">
              <a:spcBef>
                <a:spcPct val="0"/>
              </a:spcBef>
              <a:buClrTx/>
              <a:buSzTx/>
              <a:buFontTx/>
              <a:buNone/>
            </a:pPr>
            <a:r>
              <a:rPr lang="en-GB" altLang="en-US" sz="1700">
                <a:solidFill>
                  <a:srgbClr val="000000"/>
                </a:solidFill>
                <a:latin typeface="Twinkl" pitchFamily="50" charset="0"/>
                <a:cs typeface="Arial" panose="020B0604020202020204" pitchFamily="34" charset="0"/>
              </a:rPr>
              <a:t>If your child has SEND, you can also contact the SENDCO.  </a:t>
            </a:r>
            <a:r>
              <a:rPr lang="en-GB" altLang="en-US" sz="1700">
                <a:solidFill>
                  <a:srgbClr val="7030A0"/>
                </a:solidFill>
                <a:latin typeface="Twinkl" pitchFamily="50" charset="0"/>
                <a:cs typeface="Arial" panose="020B0604020202020204" pitchFamily="34" charset="0"/>
                <a:hlinkClick r:id="rId3" action="ppaction://hlinksldjump"/>
              </a:rPr>
              <a:t>Click here for contact details.</a:t>
            </a:r>
            <a:endParaRPr lang="en-GB" altLang="en-US" sz="1700">
              <a:solidFill>
                <a:srgbClr val="7030A0"/>
              </a:solidFill>
              <a:latin typeface="Twinkl" pitchFamily="50" charset="0"/>
              <a:cs typeface="Arial" panose="020B0604020202020204" pitchFamily="34" charset="0"/>
            </a:endParaRPr>
          </a:p>
          <a:p>
            <a:pPr algn="just" eaLnBrk="1" hangingPunct="1">
              <a:spcBef>
                <a:spcPct val="0"/>
              </a:spcBef>
              <a:buClrTx/>
              <a:buSzTx/>
              <a:buFontTx/>
              <a:buNone/>
            </a:pPr>
            <a:endParaRPr lang="en-GB" altLang="en-US" sz="1700">
              <a:solidFill>
                <a:srgbClr val="000000"/>
              </a:solidFill>
              <a:latin typeface="Arial Narrow" panose="020B06060202020A0204" pitchFamily="34" charset="0"/>
              <a:cs typeface="Arial" panose="020B0604020202020204" pitchFamily="34" charset="0"/>
            </a:endParaRPr>
          </a:p>
        </p:txBody>
      </p:sp>
      <p:sp>
        <p:nvSpPr>
          <p:cNvPr id="25604" name="TextBox 12">
            <a:extLst>
              <a:ext uri="{FF2B5EF4-FFF2-40B4-BE49-F238E27FC236}">
                <a16:creationId xmlns:a16="http://schemas.microsoft.com/office/drawing/2014/main" id="{F6DED614-E72D-E1F0-0ED5-EBD5E4960582}"/>
              </a:ext>
            </a:extLst>
          </p:cNvPr>
          <p:cNvSpPr>
            <a:spLocks noChangeArrowheads="1"/>
          </p:cNvSpPr>
          <p:nvPr/>
        </p:nvSpPr>
        <p:spPr bwMode="auto">
          <a:xfrm>
            <a:off x="2627313" y="260350"/>
            <a:ext cx="3457575" cy="1187450"/>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How will I be involved in reviewing my child’s work and progress?</a:t>
            </a:r>
          </a:p>
        </p:txBody>
      </p:sp>
      <p:sp>
        <p:nvSpPr>
          <p:cNvPr id="25605" name="Text Box 6">
            <a:extLst>
              <a:ext uri="{FF2B5EF4-FFF2-40B4-BE49-F238E27FC236}">
                <a16:creationId xmlns:a16="http://schemas.microsoft.com/office/drawing/2014/main" id="{AAA500A9-FBD9-A1ED-3438-6A79F6048648}"/>
              </a:ext>
            </a:extLst>
          </p:cNvPr>
          <p:cNvSpPr>
            <a:spLocks noChangeArrowheads="1"/>
          </p:cNvSpPr>
          <p:nvPr/>
        </p:nvSpPr>
        <p:spPr bwMode="auto">
          <a:xfrm>
            <a:off x="6588125" y="1268413"/>
            <a:ext cx="2055813" cy="744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rgbClr val="000000"/>
                </a:solidFill>
                <a:latin typeface="Twinkl" pitchFamily="50" charset="0"/>
                <a:cs typeface="Arial" panose="020B0604020202020204" pitchFamily="34" charset="0"/>
              </a:rPr>
              <a:t>MY CHILD’S PROGRESS IN SCHOOL</a:t>
            </a:r>
          </a:p>
        </p:txBody>
      </p:sp>
      <p:sp>
        <p:nvSpPr>
          <p:cNvPr id="25606" name="Left Arrow 13">
            <a:hlinkClick r:id="rId4" action="ppaction://hlinksldjump"/>
            <a:extLst>
              <a:ext uri="{FF2B5EF4-FFF2-40B4-BE49-F238E27FC236}">
                <a16:creationId xmlns:a16="http://schemas.microsoft.com/office/drawing/2014/main" id="{91E520E0-21D1-D6BF-CE79-06C0B6B2651D}"/>
              </a:ext>
            </a:extLst>
          </p:cNvPr>
          <p:cNvSpPr>
            <a:spLocks noChangeArrowheads="1"/>
          </p:cNvSpPr>
          <p:nvPr/>
        </p:nvSpPr>
        <p:spPr bwMode="auto">
          <a:xfrm>
            <a:off x="179388" y="56610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2">
            <a:extLst>
              <a:ext uri="{FF2B5EF4-FFF2-40B4-BE49-F238E27FC236}">
                <a16:creationId xmlns:a16="http://schemas.microsoft.com/office/drawing/2014/main" id="{B7614DBC-359F-D038-1DBA-061255FB5EB0}"/>
              </a:ext>
            </a:extLst>
          </p:cNvPr>
          <p:cNvGrpSpPr>
            <a:grpSpLocks/>
          </p:cNvGrpSpPr>
          <p:nvPr/>
        </p:nvGrpSpPr>
        <p:grpSpPr bwMode="auto">
          <a:xfrm>
            <a:off x="6300788" y="188913"/>
            <a:ext cx="2592387" cy="2087562"/>
            <a:chOff x="105552156" y="107794276"/>
            <a:chExt cx="7427700" cy="4524145"/>
          </a:xfrm>
        </p:grpSpPr>
        <p:pic>
          <p:nvPicPr>
            <p:cNvPr id="26631" name="Picture 3" descr="Kids Holding a Welcome Sign">
              <a:extLst>
                <a:ext uri="{FF2B5EF4-FFF2-40B4-BE49-F238E27FC236}">
                  <a16:creationId xmlns:a16="http://schemas.microsoft.com/office/drawing/2014/main" id="{D3BC8E96-F35F-2F0F-FAEA-7D51ACA5D908}"/>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32" name="Rectangle 4">
              <a:extLst>
                <a:ext uri="{FF2B5EF4-FFF2-40B4-BE49-F238E27FC236}">
                  <a16:creationId xmlns:a16="http://schemas.microsoft.com/office/drawing/2014/main" id="{50315AAB-6126-A935-7979-2D6ECEDB23E9}"/>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6633" name="Rectangle 5">
              <a:extLst>
                <a:ext uri="{FF2B5EF4-FFF2-40B4-BE49-F238E27FC236}">
                  <a16:creationId xmlns:a16="http://schemas.microsoft.com/office/drawing/2014/main" id="{8F0D75A3-5C0B-A669-D792-4C83439221FE}"/>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6634" name="Text Box 6">
              <a:extLst>
                <a:ext uri="{FF2B5EF4-FFF2-40B4-BE49-F238E27FC236}">
                  <a16:creationId xmlns:a16="http://schemas.microsoft.com/office/drawing/2014/main" id="{04EC6E1E-6B81-3EC6-9B81-F91250D497CE}"/>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sz="1200">
                <a:solidFill>
                  <a:schemeClr val="tx1"/>
                </a:solidFill>
                <a:latin typeface="Arial" panose="020B0604020202020204" pitchFamily="34" charset="0"/>
                <a:cs typeface="Arial" panose="020B0604020202020204" pitchFamily="34" charset="0"/>
              </a:endParaRPr>
            </a:p>
          </p:txBody>
        </p:sp>
      </p:grpSp>
      <p:sp>
        <p:nvSpPr>
          <p:cNvPr id="26627" name="TextBox 27">
            <a:extLst>
              <a:ext uri="{FF2B5EF4-FFF2-40B4-BE49-F238E27FC236}">
                <a16:creationId xmlns:a16="http://schemas.microsoft.com/office/drawing/2014/main" id="{B29EAE9E-B6FE-6C23-953C-C81F8A2B0385}"/>
              </a:ext>
            </a:extLst>
          </p:cNvPr>
          <p:cNvSpPr>
            <a:spLocks noChangeArrowheads="1"/>
          </p:cNvSpPr>
          <p:nvPr/>
        </p:nvSpPr>
        <p:spPr bwMode="auto">
          <a:xfrm>
            <a:off x="611188" y="2349500"/>
            <a:ext cx="7416800" cy="2735263"/>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We have established assessment and tracking processes at our school. This information helps teachers to plan next steps for their teaching and over time these assessments help us to track the progress of each child.  Interventions are monitored to ensure that they are effective.  Different strategies are trialled to find what works best for each individual child. </a:t>
            </a:r>
          </a:p>
          <a:p>
            <a:pPr algn="just"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Progress is reviewed and shared with parents / carers on a regular basis.</a:t>
            </a:r>
          </a:p>
          <a:p>
            <a:pPr algn="just" eaLnBrk="1" hangingPunct="1">
              <a:spcBef>
                <a:spcPct val="0"/>
              </a:spcBef>
              <a:buClrTx/>
              <a:buSzTx/>
              <a:buFontTx/>
              <a:buNone/>
            </a:pPr>
            <a:endParaRPr lang="en-GB" altLang="en-US" sz="2200">
              <a:solidFill>
                <a:srgbClr val="000000"/>
              </a:solidFill>
              <a:latin typeface="Arial Narrow" panose="020B06060202020A0204" pitchFamily="34" charset="0"/>
              <a:cs typeface="Arial" panose="020B0604020202020204" pitchFamily="34" charset="0"/>
            </a:endParaRPr>
          </a:p>
        </p:txBody>
      </p:sp>
      <p:sp>
        <p:nvSpPr>
          <p:cNvPr id="26628" name="TextBox 11">
            <a:extLst>
              <a:ext uri="{FF2B5EF4-FFF2-40B4-BE49-F238E27FC236}">
                <a16:creationId xmlns:a16="http://schemas.microsoft.com/office/drawing/2014/main" id="{0725E64E-9C69-5293-65F1-075BEB6316CA}"/>
              </a:ext>
            </a:extLst>
          </p:cNvPr>
          <p:cNvSpPr>
            <a:spLocks noChangeArrowheads="1"/>
          </p:cNvSpPr>
          <p:nvPr/>
        </p:nvSpPr>
        <p:spPr bwMode="auto">
          <a:xfrm>
            <a:off x="2700338" y="260350"/>
            <a:ext cx="3527425" cy="16795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How do you make sure that the SEND support is helping my child make progress?</a:t>
            </a:r>
          </a:p>
        </p:txBody>
      </p:sp>
      <p:sp>
        <p:nvSpPr>
          <p:cNvPr id="26629" name="Text Box 6">
            <a:extLst>
              <a:ext uri="{FF2B5EF4-FFF2-40B4-BE49-F238E27FC236}">
                <a16:creationId xmlns:a16="http://schemas.microsoft.com/office/drawing/2014/main" id="{5DA39365-6B0A-3621-B6EF-8DE59B7F5C21}"/>
              </a:ext>
            </a:extLst>
          </p:cNvPr>
          <p:cNvSpPr>
            <a:spLocks noChangeArrowheads="1"/>
          </p:cNvSpPr>
          <p:nvPr/>
        </p:nvSpPr>
        <p:spPr bwMode="auto">
          <a:xfrm>
            <a:off x="6588125" y="1268413"/>
            <a:ext cx="2055813" cy="744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MY CHILD’S PROGRESS IN SCHOOL</a:t>
            </a:r>
          </a:p>
        </p:txBody>
      </p:sp>
      <p:sp>
        <p:nvSpPr>
          <p:cNvPr id="26630" name="Left Arrow 12">
            <a:hlinkClick r:id="rId3" action="ppaction://hlinksldjump"/>
            <a:extLst>
              <a:ext uri="{FF2B5EF4-FFF2-40B4-BE49-F238E27FC236}">
                <a16:creationId xmlns:a16="http://schemas.microsoft.com/office/drawing/2014/main" id="{2BD98867-3B1A-D262-7301-F110308290D6}"/>
              </a:ext>
            </a:extLst>
          </p:cNvPr>
          <p:cNvSpPr>
            <a:spLocks noChangeArrowheads="1"/>
          </p:cNvSpPr>
          <p:nvPr/>
        </p:nvSpPr>
        <p:spPr bwMode="auto">
          <a:xfrm>
            <a:off x="179388" y="59499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Group 2">
            <a:extLst>
              <a:ext uri="{FF2B5EF4-FFF2-40B4-BE49-F238E27FC236}">
                <a16:creationId xmlns:a16="http://schemas.microsoft.com/office/drawing/2014/main" id="{D7828145-FABE-FBC5-128E-17AD2959C640}"/>
              </a:ext>
            </a:extLst>
          </p:cNvPr>
          <p:cNvGrpSpPr>
            <a:grpSpLocks/>
          </p:cNvGrpSpPr>
          <p:nvPr/>
        </p:nvGrpSpPr>
        <p:grpSpPr bwMode="auto">
          <a:xfrm>
            <a:off x="6300788" y="188913"/>
            <a:ext cx="2592387" cy="2087562"/>
            <a:chOff x="105552156" y="107794276"/>
            <a:chExt cx="7427700" cy="4524145"/>
          </a:xfrm>
        </p:grpSpPr>
        <p:pic>
          <p:nvPicPr>
            <p:cNvPr id="27655" name="Picture 3" descr="Kids Holding a Welcome Sign">
              <a:extLst>
                <a:ext uri="{FF2B5EF4-FFF2-40B4-BE49-F238E27FC236}">
                  <a16:creationId xmlns:a16="http://schemas.microsoft.com/office/drawing/2014/main" id="{26B64059-FBA4-C629-0FC8-31979E1B4A61}"/>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6" name="Rectangle 4">
              <a:extLst>
                <a:ext uri="{FF2B5EF4-FFF2-40B4-BE49-F238E27FC236}">
                  <a16:creationId xmlns:a16="http://schemas.microsoft.com/office/drawing/2014/main" id="{ACC31512-24AC-6F3E-8B55-F422B94B57B2}"/>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7657" name="Rectangle 5">
              <a:extLst>
                <a:ext uri="{FF2B5EF4-FFF2-40B4-BE49-F238E27FC236}">
                  <a16:creationId xmlns:a16="http://schemas.microsoft.com/office/drawing/2014/main" id="{340B708C-81A4-E4DC-C146-63AA493CE1CB}"/>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27651" name="TextBox 27">
            <a:extLst>
              <a:ext uri="{FF2B5EF4-FFF2-40B4-BE49-F238E27FC236}">
                <a16:creationId xmlns:a16="http://schemas.microsoft.com/office/drawing/2014/main" id="{F0BC7153-950C-94A0-ADAC-8A64005AF02A}"/>
              </a:ext>
            </a:extLst>
          </p:cNvPr>
          <p:cNvSpPr>
            <a:spLocks noChangeArrowheads="1"/>
          </p:cNvSpPr>
          <p:nvPr/>
        </p:nvSpPr>
        <p:spPr bwMode="auto">
          <a:xfrm>
            <a:off x="863600" y="2351088"/>
            <a:ext cx="7416800" cy="4094162"/>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400">
                <a:solidFill>
                  <a:srgbClr val="000000"/>
                </a:solidFill>
                <a:latin typeface="Twinkl" pitchFamily="50" charset="0"/>
                <a:cs typeface="Arial" panose="020B0604020202020204" pitchFamily="34" charset="0"/>
              </a:rPr>
              <a:t>We are very aware that moving to a new class or school is a time of worry and anxiety for all children and their families.</a:t>
            </a:r>
          </a:p>
          <a:p>
            <a:pPr algn="just" eaLnBrk="1" hangingPunct="1">
              <a:spcBef>
                <a:spcPct val="0"/>
              </a:spcBef>
              <a:buClrTx/>
              <a:buSzTx/>
              <a:buFontTx/>
              <a:buNone/>
            </a:pPr>
            <a:r>
              <a:rPr lang="en-GB" altLang="en-US" sz="1400">
                <a:solidFill>
                  <a:srgbClr val="000000"/>
                </a:solidFill>
                <a:latin typeface="Twinkl" pitchFamily="50" charset="0"/>
                <a:cs typeface="Arial" panose="020B0604020202020204" pitchFamily="34" charset="0"/>
              </a:rPr>
              <a:t>If your child has SEND, we will discuss transition arrangements with you during the Summer term.  All children will have the opportunity to meet their new class teacher and spend time in their new classroom before the end of term.  Some children may benefit from extra transition support and this will be based on individual needs.  For example spending extra time with their new teacher, additional classroom visits and supportive information to take home for the summer holidays.  Staff will have transition meetings with the next class teacher to ensure appropriate information is shared about each individual child and more detailed information about children with SEND.  Any targets, assessments and other relevant information is passed on to the next teacher. </a:t>
            </a:r>
          </a:p>
          <a:p>
            <a:pPr algn="just" eaLnBrk="1" hangingPunct="1">
              <a:spcBef>
                <a:spcPct val="0"/>
              </a:spcBef>
              <a:buClrTx/>
              <a:buSzTx/>
              <a:buFontTx/>
              <a:buNone/>
            </a:pPr>
            <a:r>
              <a:rPr lang="en-GB" altLang="en-US" sz="1400">
                <a:solidFill>
                  <a:srgbClr val="000000"/>
                </a:solidFill>
                <a:latin typeface="Twinkl" pitchFamily="50" charset="0"/>
                <a:cs typeface="Arial" panose="020B0604020202020204" pitchFamily="34" charset="0"/>
              </a:rPr>
              <a:t>Where transition is to a new school, transition meetings are put in place with the new school and information regarding the child’s individual needs are shared.  Visits to the new school are put in place where possible and appropriate.</a:t>
            </a:r>
          </a:p>
          <a:p>
            <a:pPr algn="just" eaLnBrk="1" hangingPunct="1">
              <a:spcBef>
                <a:spcPct val="0"/>
              </a:spcBef>
              <a:buClrTx/>
              <a:buSzTx/>
              <a:buFontTx/>
              <a:buNone/>
            </a:pPr>
            <a:r>
              <a:rPr lang="en-GB" altLang="en-US" sz="1400">
                <a:solidFill>
                  <a:srgbClr val="000000"/>
                </a:solidFill>
                <a:latin typeface="Twinkl" pitchFamily="50" charset="0"/>
                <a:cs typeface="Arial" panose="020B0604020202020204" pitchFamily="34" charset="0"/>
              </a:rPr>
              <a:t>For transition to secondary school, the relevant class teacher and/or the SENDCO will meet with the secondary school SENDCO to discuss the child’s individual needs and transitional arrangements will be made based on the level of need. </a:t>
            </a:r>
          </a:p>
        </p:txBody>
      </p:sp>
      <p:sp>
        <p:nvSpPr>
          <p:cNvPr id="27652" name="TextBox 15">
            <a:extLst>
              <a:ext uri="{FF2B5EF4-FFF2-40B4-BE49-F238E27FC236}">
                <a16:creationId xmlns:a16="http://schemas.microsoft.com/office/drawing/2014/main" id="{69BCA5C6-C511-58CD-34A3-B8827318BCA4}"/>
              </a:ext>
            </a:extLst>
          </p:cNvPr>
          <p:cNvSpPr>
            <a:spLocks noChangeArrowheads="1"/>
          </p:cNvSpPr>
          <p:nvPr/>
        </p:nvSpPr>
        <p:spPr bwMode="auto">
          <a:xfrm>
            <a:off x="2268538" y="260350"/>
            <a:ext cx="3743325" cy="136842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How will you support my child when they move to a new class or school?</a:t>
            </a:r>
          </a:p>
        </p:txBody>
      </p:sp>
      <p:sp>
        <p:nvSpPr>
          <p:cNvPr id="27653" name="Text Box 6">
            <a:extLst>
              <a:ext uri="{FF2B5EF4-FFF2-40B4-BE49-F238E27FC236}">
                <a16:creationId xmlns:a16="http://schemas.microsoft.com/office/drawing/2014/main" id="{7BC1B3CB-8F0D-5CD8-E4F9-1B4DD3F4A2DD}"/>
              </a:ext>
            </a:extLst>
          </p:cNvPr>
          <p:cNvSpPr>
            <a:spLocks noChangeArrowheads="1"/>
          </p:cNvSpPr>
          <p:nvPr/>
        </p:nvSpPr>
        <p:spPr bwMode="auto">
          <a:xfrm>
            <a:off x="6588125" y="1268413"/>
            <a:ext cx="2055813" cy="744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Arial Narrow" panose="020B06060202020A0204" pitchFamily="34" charset="0"/>
                <a:cs typeface="Arial" panose="020B0604020202020204" pitchFamily="34" charset="0"/>
              </a:rPr>
              <a:t>MY CHILD’S PROGRESS IN SCHOOL</a:t>
            </a:r>
          </a:p>
        </p:txBody>
      </p:sp>
      <p:sp>
        <p:nvSpPr>
          <p:cNvPr id="27654" name="Left Arrow 12">
            <a:hlinkClick r:id="rId3" action="ppaction://hlinksldjump"/>
            <a:extLst>
              <a:ext uri="{FF2B5EF4-FFF2-40B4-BE49-F238E27FC236}">
                <a16:creationId xmlns:a16="http://schemas.microsoft.com/office/drawing/2014/main" id="{F4D26049-D3CF-4B35-3395-628BB2D22DE8}"/>
              </a:ext>
            </a:extLst>
          </p:cNvPr>
          <p:cNvSpPr>
            <a:spLocks noChangeArrowheads="1"/>
          </p:cNvSpPr>
          <p:nvPr/>
        </p:nvSpPr>
        <p:spPr bwMode="auto">
          <a:xfrm>
            <a:off x="0" y="6083300"/>
            <a:ext cx="576263"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2">
            <a:extLst>
              <a:ext uri="{FF2B5EF4-FFF2-40B4-BE49-F238E27FC236}">
                <a16:creationId xmlns:a16="http://schemas.microsoft.com/office/drawing/2014/main" id="{B20394D6-A570-CC54-B486-408DBDF2164E}"/>
              </a:ext>
            </a:extLst>
          </p:cNvPr>
          <p:cNvGrpSpPr>
            <a:grpSpLocks/>
          </p:cNvGrpSpPr>
          <p:nvPr/>
        </p:nvGrpSpPr>
        <p:grpSpPr bwMode="auto">
          <a:xfrm>
            <a:off x="6227763" y="260350"/>
            <a:ext cx="2592387" cy="2087563"/>
            <a:chOff x="105552156" y="107794276"/>
            <a:chExt cx="7427700" cy="4524145"/>
          </a:xfrm>
        </p:grpSpPr>
        <p:pic>
          <p:nvPicPr>
            <p:cNvPr id="28680" name="Picture 3" descr="Kids Holding a Welcome Sign">
              <a:extLst>
                <a:ext uri="{FF2B5EF4-FFF2-40B4-BE49-F238E27FC236}">
                  <a16:creationId xmlns:a16="http://schemas.microsoft.com/office/drawing/2014/main" id="{85A584E0-1C8F-3A4B-8BF5-BBE19B218671}"/>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81" name="Rectangle 4">
              <a:extLst>
                <a:ext uri="{FF2B5EF4-FFF2-40B4-BE49-F238E27FC236}">
                  <a16:creationId xmlns:a16="http://schemas.microsoft.com/office/drawing/2014/main" id="{7CDBD89C-A9E8-43E5-9225-8635AF9E105A}"/>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8682" name="Rectangle 5">
              <a:extLst>
                <a:ext uri="{FF2B5EF4-FFF2-40B4-BE49-F238E27FC236}">
                  <a16:creationId xmlns:a16="http://schemas.microsoft.com/office/drawing/2014/main" id="{44147773-E0CF-311E-6F24-11ADEEBE6550}"/>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28675" name="TextBox 27">
            <a:extLst>
              <a:ext uri="{FF2B5EF4-FFF2-40B4-BE49-F238E27FC236}">
                <a16:creationId xmlns:a16="http://schemas.microsoft.com/office/drawing/2014/main" id="{FC915DB5-F482-FF11-FC6C-3059B46FD70D}"/>
              </a:ext>
            </a:extLst>
          </p:cNvPr>
          <p:cNvSpPr>
            <a:spLocks noChangeArrowheads="1"/>
          </p:cNvSpPr>
          <p:nvPr/>
        </p:nvSpPr>
        <p:spPr bwMode="auto">
          <a:xfrm>
            <a:off x="1022350" y="2727325"/>
            <a:ext cx="7416800" cy="2862263"/>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All school staff attend training on various SEND issues throughout the year. We attend staff training to share knowledge, strategies and experiences and to ensure consistency of the school’s approach for children with SEND.</a:t>
            </a:r>
          </a:p>
          <a:p>
            <a:pPr algn="just"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As well as internal training, teachers and support staff may attend training delivered by outside agencies that are relevant to the needs of the children they are working with at the time. </a:t>
            </a:r>
          </a:p>
          <a:p>
            <a:pPr algn="just"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The SENDCO also attends training regularly and works very closely with specialists who provide advice and direct support.</a:t>
            </a:r>
          </a:p>
        </p:txBody>
      </p:sp>
      <p:sp>
        <p:nvSpPr>
          <p:cNvPr id="28676" name="TextBox 11">
            <a:extLst>
              <a:ext uri="{FF2B5EF4-FFF2-40B4-BE49-F238E27FC236}">
                <a16:creationId xmlns:a16="http://schemas.microsoft.com/office/drawing/2014/main" id="{23F54F76-BA81-16E0-8CEE-329245C8CE64}"/>
              </a:ext>
            </a:extLst>
          </p:cNvPr>
          <p:cNvSpPr>
            <a:spLocks noChangeArrowheads="1"/>
          </p:cNvSpPr>
          <p:nvPr/>
        </p:nvSpPr>
        <p:spPr bwMode="auto">
          <a:xfrm>
            <a:off x="2484438" y="692150"/>
            <a:ext cx="3457575" cy="1330960"/>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200">
                <a:solidFill>
                  <a:srgbClr val="000000"/>
                </a:solidFill>
                <a:latin typeface="Arial Narrow" panose="020B06060202020A0204" pitchFamily="34" charset="0"/>
                <a:cs typeface="Arial" panose="020B0604020202020204" pitchFamily="34" charset="0"/>
              </a:rPr>
              <a:t>How do you help class teachers to support children with SEND?</a:t>
            </a:r>
          </a:p>
        </p:txBody>
      </p:sp>
      <p:sp>
        <p:nvSpPr>
          <p:cNvPr id="28677" name="Text Box 6">
            <a:extLst>
              <a:ext uri="{FF2B5EF4-FFF2-40B4-BE49-F238E27FC236}">
                <a16:creationId xmlns:a16="http://schemas.microsoft.com/office/drawing/2014/main" id="{22F11042-824F-2B3C-EEAA-EF5BFE94C112}"/>
              </a:ext>
            </a:extLst>
          </p:cNvPr>
          <p:cNvSpPr>
            <a:spLocks noChangeArrowheads="1"/>
          </p:cNvSpPr>
          <p:nvPr/>
        </p:nvSpPr>
        <p:spPr bwMode="auto">
          <a:xfrm>
            <a:off x="6659563" y="1268413"/>
            <a:ext cx="2055812" cy="744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chemeClr val="tx1"/>
              </a:solidFill>
              <a:latin typeface="Arial" panose="020B0604020202020204" pitchFamily="34" charset="0"/>
              <a:cs typeface="Arial" panose="020B0604020202020204" pitchFamily="34" charset="0"/>
            </a:endParaRPr>
          </a:p>
        </p:txBody>
      </p:sp>
      <p:sp>
        <p:nvSpPr>
          <p:cNvPr id="28678" name="Left Arrow 13">
            <a:hlinkClick r:id="rId3" action="ppaction://hlinksldjump"/>
            <a:extLst>
              <a:ext uri="{FF2B5EF4-FFF2-40B4-BE49-F238E27FC236}">
                <a16:creationId xmlns:a16="http://schemas.microsoft.com/office/drawing/2014/main" id="{B15F1846-653A-0808-8733-F42B59218670}"/>
              </a:ext>
            </a:extLst>
          </p:cNvPr>
          <p:cNvSpPr>
            <a:spLocks noChangeArrowheads="1"/>
          </p:cNvSpPr>
          <p:nvPr/>
        </p:nvSpPr>
        <p:spPr bwMode="auto">
          <a:xfrm>
            <a:off x="179388" y="59499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
        <p:nvSpPr>
          <p:cNvPr id="26631" name="Rectangle 16">
            <a:extLst>
              <a:ext uri="{FF2B5EF4-FFF2-40B4-BE49-F238E27FC236}">
                <a16:creationId xmlns:a16="http://schemas.microsoft.com/office/drawing/2014/main" id="{729DE0A1-3F0E-7459-60F7-CF1A7B8E3E52}"/>
              </a:ext>
            </a:extLst>
          </p:cNvPr>
          <p:cNvSpPr>
            <a:spLocks noChangeArrowheads="1"/>
          </p:cNvSpPr>
          <p:nvPr/>
        </p:nvSpPr>
        <p:spPr bwMode="auto">
          <a:xfrm>
            <a:off x="6024563" y="1341438"/>
            <a:ext cx="3119437" cy="561975"/>
          </a:xfrm>
          <a:prstGeom prst="rect">
            <a:avLst/>
          </a:prstGeom>
          <a:noFill/>
          <a:ln>
            <a:noFill/>
          </a:ln>
          <a:effectLst/>
        </p:spPr>
        <p:txBody>
          <a:bodyPr lIns="36576" tIns="36576" rIns="36576" bIns="36576"/>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600" dirty="0">
                <a:latin typeface="Arial Narrow" panose="020B0606020202030204" pitchFamily="34" charset="0"/>
                <a:hlinkClick r:id="rId3" action="ppaction://hlinksldjump"/>
              </a:rPr>
              <a:t>SEND provision at </a:t>
            </a:r>
          </a:p>
          <a:p>
            <a:pPr algn="ctr" eaLnBrk="1" fontAlgn="auto" hangingPunct="1">
              <a:spcBef>
                <a:spcPct val="0"/>
              </a:spcBef>
              <a:spcAft>
                <a:spcPts val="0"/>
              </a:spcAft>
              <a:buFontTx/>
              <a:buNone/>
              <a:defRPr/>
            </a:pPr>
            <a:r>
              <a:rPr lang="en-GB" altLang="en-US" sz="1600" dirty="0">
                <a:latin typeface="Arial Narrow" panose="020B0606020202030204" pitchFamily="34" charset="0"/>
                <a:hlinkClick r:id="rId3" action="ppaction://hlinksldjump"/>
              </a:rPr>
              <a:t>Shardlow Primary School</a:t>
            </a:r>
            <a:endParaRPr lang="en-GB" altLang="en-US" sz="1600" dirty="0">
              <a:latin typeface="Arial Narrow" panose="020B060602020203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Group 2">
            <a:extLst>
              <a:ext uri="{FF2B5EF4-FFF2-40B4-BE49-F238E27FC236}">
                <a16:creationId xmlns:a16="http://schemas.microsoft.com/office/drawing/2014/main" id="{DD5068EF-7989-0D9A-1EEF-D667CDC0088A}"/>
              </a:ext>
            </a:extLst>
          </p:cNvPr>
          <p:cNvGrpSpPr>
            <a:grpSpLocks/>
          </p:cNvGrpSpPr>
          <p:nvPr/>
        </p:nvGrpSpPr>
        <p:grpSpPr bwMode="auto">
          <a:xfrm>
            <a:off x="2843213" y="1844675"/>
            <a:ext cx="3313112" cy="2595563"/>
            <a:chOff x="105552150" y="107794280"/>
            <a:chExt cx="7427700" cy="4524145"/>
          </a:xfrm>
        </p:grpSpPr>
        <p:pic>
          <p:nvPicPr>
            <p:cNvPr id="29703" name="Picture 3" descr="Kids Holding a Welcome Sign">
              <a:extLst>
                <a:ext uri="{FF2B5EF4-FFF2-40B4-BE49-F238E27FC236}">
                  <a16:creationId xmlns:a16="http://schemas.microsoft.com/office/drawing/2014/main" id="{A00708BA-4359-B227-124D-2DFCD3EA3E0F}"/>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4" name="Rectangle 4">
              <a:extLst>
                <a:ext uri="{FF2B5EF4-FFF2-40B4-BE49-F238E27FC236}">
                  <a16:creationId xmlns:a16="http://schemas.microsoft.com/office/drawing/2014/main" id="{DD80F31F-A517-4912-7CB0-CDDB92D7830C}"/>
                </a:ext>
              </a:extLst>
            </p:cNvPr>
            <p:cNvSpPr>
              <a:spLocks noChangeArrowheads="1"/>
            </p:cNvSpPr>
            <p:nvPr/>
          </p:nvSpPr>
          <p:spPr bwMode="auto">
            <a:xfrm>
              <a:off x="107136151" y="110045098"/>
              <a:ext cx="4752000" cy="1296001"/>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9705" name="Rectangle 5">
              <a:extLst>
                <a:ext uri="{FF2B5EF4-FFF2-40B4-BE49-F238E27FC236}">
                  <a16:creationId xmlns:a16="http://schemas.microsoft.com/office/drawing/2014/main" id="{BEDAEE5C-DBF5-C303-06F1-6737EAD14FF2}"/>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29706" name="Text Box 6">
              <a:extLst>
                <a:ext uri="{FF2B5EF4-FFF2-40B4-BE49-F238E27FC236}">
                  <a16:creationId xmlns:a16="http://schemas.microsoft.com/office/drawing/2014/main" id="{98BBF5D2-C83B-421A-A44A-9C221F31468F}"/>
                </a:ext>
              </a:extLst>
            </p:cNvPr>
            <p:cNvSpPr>
              <a:spLocks noChangeArrowheads="1"/>
            </p:cNvSpPr>
            <p:nvPr/>
          </p:nvSpPr>
          <p:spPr bwMode="auto">
            <a:xfrm>
              <a:off x="107329281" y="110147777"/>
              <a:ext cx="4486870" cy="1439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Partnership with Parents at Shardlow Primary School</a:t>
              </a:r>
            </a:p>
          </p:txBody>
        </p:sp>
      </p:grpSp>
      <p:sp>
        <p:nvSpPr>
          <p:cNvPr id="27651" name="TextBox 23">
            <a:extLst>
              <a:ext uri="{FF2B5EF4-FFF2-40B4-BE49-F238E27FC236}">
                <a16:creationId xmlns:a16="http://schemas.microsoft.com/office/drawing/2014/main" id="{96DD115F-B5FC-C8DC-5947-84DF7C2CB3BF}"/>
              </a:ext>
            </a:extLst>
          </p:cNvPr>
          <p:cNvSpPr>
            <a:spLocks noChangeArrowheads="1"/>
          </p:cNvSpPr>
          <p:nvPr/>
        </p:nvSpPr>
        <p:spPr bwMode="auto">
          <a:xfrm>
            <a:off x="6804025" y="4837113"/>
            <a:ext cx="1439863" cy="1465262"/>
          </a:xfrm>
          <a:prstGeom prst="rect">
            <a:avLst/>
          </a:prstGeom>
          <a:solidFill>
            <a:srgbClr val="00B0F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latin typeface="Twinkl"/>
                <a:cs typeface="Arial"/>
                <a:hlinkClick r:id="rId3" action="ppaction://hlinksldjump">
                  <a:extLst>
                    <a:ext uri="{A12FA001-AC4F-418D-AE19-62706E023703}">
                      <ahyp:hlinkClr xmlns:ahyp="http://schemas.microsoft.com/office/drawing/2018/hyperlinkcolor" val="tx"/>
                    </a:ext>
                  </a:extLst>
                </a:hlinkClick>
              </a:rPr>
              <a:t>How will my child be involved in their own learning?</a:t>
            </a:r>
            <a:endParaRPr lang="en-GB" altLang="en-US" sz="1800">
              <a:latin typeface="Twinkl"/>
              <a:cs typeface="Arial"/>
              <a:hlinkClick r:id="rId3" action="ppaction://hlinksldjump">
                <a:extLst>
                  <a:ext uri="{A12FA001-AC4F-418D-AE19-62706E023703}">
                    <ahyp:hlinkClr xmlns:ahyp="http://schemas.microsoft.com/office/drawing/2018/hyperlinkcolor" val="tx"/>
                  </a:ext>
                </a:extLst>
              </a:hlinkClick>
            </a:endParaRPr>
          </a:p>
        </p:txBody>
      </p:sp>
      <p:sp>
        <p:nvSpPr>
          <p:cNvPr id="27652" name="TextBox 25">
            <a:extLst>
              <a:ext uri="{FF2B5EF4-FFF2-40B4-BE49-F238E27FC236}">
                <a16:creationId xmlns:a16="http://schemas.microsoft.com/office/drawing/2014/main" id="{39A921E6-4548-0279-3B93-F3FC0FB145C6}"/>
              </a:ext>
            </a:extLst>
          </p:cNvPr>
          <p:cNvSpPr>
            <a:spLocks noChangeArrowheads="1"/>
          </p:cNvSpPr>
          <p:nvPr/>
        </p:nvSpPr>
        <p:spPr bwMode="auto">
          <a:xfrm>
            <a:off x="6767513" y="765175"/>
            <a:ext cx="1439862" cy="1368425"/>
          </a:xfrm>
          <a:prstGeom prst="rect">
            <a:avLst/>
          </a:prstGeom>
          <a:solidFill>
            <a:srgbClr val="00B0F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latin typeface="Twinkl"/>
                <a:cs typeface="Arial"/>
                <a:hlinkClick r:id="rId4" action="ppaction://hlinksldjump">
                  <a:extLst>
                    <a:ext uri="{A12FA001-AC4F-418D-AE19-62706E023703}">
                      <ahyp:hlinkClr xmlns:ahyp="http://schemas.microsoft.com/office/drawing/2018/hyperlinkcolor" val="tx"/>
                    </a:ext>
                  </a:extLst>
                </a:hlinkClick>
              </a:rPr>
              <a:t>How can I support my child at home?</a:t>
            </a:r>
            <a:endParaRPr lang="en-GB" altLang="en-US" sz="1800">
              <a:latin typeface="Twinkl"/>
              <a:cs typeface="Arial"/>
              <a:hlinkClick r:id="rId4" action="ppaction://hlinksldjump">
                <a:extLst>
                  <a:ext uri="{A12FA001-AC4F-418D-AE19-62706E023703}">
                    <ahyp:hlinkClr xmlns:ahyp="http://schemas.microsoft.com/office/drawing/2018/hyperlinkcolor" val="tx"/>
                  </a:ext>
                </a:extLst>
              </a:hlinkClick>
            </a:endParaRPr>
          </a:p>
        </p:txBody>
      </p:sp>
      <p:sp>
        <p:nvSpPr>
          <p:cNvPr id="27653" name="TextBox 22">
            <a:extLst>
              <a:ext uri="{FF2B5EF4-FFF2-40B4-BE49-F238E27FC236}">
                <a16:creationId xmlns:a16="http://schemas.microsoft.com/office/drawing/2014/main" id="{D70FAA02-10D0-29B2-5B42-54177BF09C18}"/>
              </a:ext>
            </a:extLst>
          </p:cNvPr>
          <p:cNvSpPr>
            <a:spLocks noChangeArrowheads="1"/>
          </p:cNvSpPr>
          <p:nvPr/>
        </p:nvSpPr>
        <p:spPr bwMode="auto">
          <a:xfrm>
            <a:off x="755650" y="765175"/>
            <a:ext cx="1439863" cy="2159000"/>
          </a:xfrm>
          <a:prstGeom prst="rect">
            <a:avLst/>
          </a:prstGeom>
          <a:solidFill>
            <a:srgbClr val="00B0F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GB" altLang="en-US" sz="1800" dirty="0">
                <a:latin typeface="Twinkl"/>
                <a:cs typeface="Arial"/>
                <a:hlinkClick r:id="rId5" action="ppaction://hlinksldjump">
                  <a:extLst>
                    <a:ext uri="{A12FA001-AC4F-418D-AE19-62706E023703}">
                      <ahyp:hlinkClr xmlns:ahyp="http://schemas.microsoft.com/office/drawing/2018/hyperlinkcolor" val="tx"/>
                    </a:ext>
                  </a:extLst>
                </a:hlinkClick>
              </a:rPr>
              <a:t>What extra curricular activities are available for pupils with SEND?</a:t>
            </a:r>
          </a:p>
        </p:txBody>
      </p:sp>
      <p:sp>
        <p:nvSpPr>
          <p:cNvPr id="29702" name="Left Arrow 13">
            <a:hlinkClick r:id="rId6" action="ppaction://hlinksldjump"/>
            <a:extLst>
              <a:ext uri="{FF2B5EF4-FFF2-40B4-BE49-F238E27FC236}">
                <a16:creationId xmlns:a16="http://schemas.microsoft.com/office/drawing/2014/main" id="{2FB17DE6-11E9-BDDE-D25A-DFC5A2CC2AB2}"/>
              </a:ext>
            </a:extLst>
          </p:cNvPr>
          <p:cNvSpPr>
            <a:spLocks noChangeArrowheads="1"/>
          </p:cNvSpPr>
          <p:nvPr/>
        </p:nvSpPr>
        <p:spPr bwMode="auto">
          <a:xfrm>
            <a:off x="179388" y="5805488"/>
            <a:ext cx="576262"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A50021"/>
                </a:solidFill>
                <a:latin typeface="Calibri" panose="020F0502020204030204" pitchFamily="34" charset="0"/>
                <a:cs typeface="Arial" panose="020B0604020202020204" pitchFamily="34" charset="0"/>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 2">
            <a:extLst>
              <a:ext uri="{FF2B5EF4-FFF2-40B4-BE49-F238E27FC236}">
                <a16:creationId xmlns:a16="http://schemas.microsoft.com/office/drawing/2014/main" id="{41FFF7DD-7CD2-6BB6-915A-000F63E04B87}"/>
              </a:ext>
            </a:extLst>
          </p:cNvPr>
          <p:cNvGrpSpPr>
            <a:grpSpLocks/>
          </p:cNvGrpSpPr>
          <p:nvPr/>
        </p:nvGrpSpPr>
        <p:grpSpPr bwMode="auto">
          <a:xfrm>
            <a:off x="6300788" y="188913"/>
            <a:ext cx="2592387" cy="2087562"/>
            <a:chOff x="105552156" y="107794276"/>
            <a:chExt cx="7427700" cy="4524145"/>
          </a:xfrm>
        </p:grpSpPr>
        <p:pic>
          <p:nvPicPr>
            <p:cNvPr id="30727" name="Picture 3" descr="Kids Holding a Welcome Sign">
              <a:extLst>
                <a:ext uri="{FF2B5EF4-FFF2-40B4-BE49-F238E27FC236}">
                  <a16:creationId xmlns:a16="http://schemas.microsoft.com/office/drawing/2014/main" id="{15010B83-E944-FA37-4C3D-22F05FA69BA0}"/>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8" name="Rectangle 4">
              <a:extLst>
                <a:ext uri="{FF2B5EF4-FFF2-40B4-BE49-F238E27FC236}">
                  <a16:creationId xmlns:a16="http://schemas.microsoft.com/office/drawing/2014/main" id="{7F1267F8-4D1F-F1BF-B3D6-68B77FD451CD}"/>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0729" name="Rectangle 5">
              <a:extLst>
                <a:ext uri="{FF2B5EF4-FFF2-40B4-BE49-F238E27FC236}">
                  <a16:creationId xmlns:a16="http://schemas.microsoft.com/office/drawing/2014/main" id="{85003341-613B-C6BD-F766-C97C811AAD06}"/>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30723" name="TextBox 14">
            <a:extLst>
              <a:ext uri="{FF2B5EF4-FFF2-40B4-BE49-F238E27FC236}">
                <a16:creationId xmlns:a16="http://schemas.microsoft.com/office/drawing/2014/main" id="{6242966B-A5E4-E938-9B14-B72AF902A1B4}"/>
              </a:ext>
            </a:extLst>
          </p:cNvPr>
          <p:cNvSpPr>
            <a:spLocks noChangeArrowheads="1"/>
          </p:cNvSpPr>
          <p:nvPr/>
        </p:nvSpPr>
        <p:spPr bwMode="auto">
          <a:xfrm>
            <a:off x="2555875" y="692150"/>
            <a:ext cx="3529013" cy="1096963"/>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200">
                <a:solidFill>
                  <a:srgbClr val="000000"/>
                </a:solidFill>
                <a:latin typeface="Twinkl" pitchFamily="50" charset="0"/>
                <a:cs typeface="Arial" panose="020B0604020202020204" pitchFamily="34" charset="0"/>
              </a:rPr>
              <a:t>What extra curricular activities are available for pupils with SEND?</a:t>
            </a:r>
          </a:p>
        </p:txBody>
      </p:sp>
      <p:sp>
        <p:nvSpPr>
          <p:cNvPr id="30724" name="TextBox 15">
            <a:extLst>
              <a:ext uri="{FF2B5EF4-FFF2-40B4-BE49-F238E27FC236}">
                <a16:creationId xmlns:a16="http://schemas.microsoft.com/office/drawing/2014/main" id="{8EFAADF7-3153-C9D7-7961-79996A6A0300}"/>
              </a:ext>
            </a:extLst>
          </p:cNvPr>
          <p:cNvSpPr>
            <a:spLocks noChangeArrowheads="1"/>
          </p:cNvSpPr>
          <p:nvPr/>
        </p:nvSpPr>
        <p:spPr bwMode="auto">
          <a:xfrm>
            <a:off x="900113" y="2860675"/>
            <a:ext cx="7343775" cy="1655763"/>
          </a:xfrm>
          <a:prstGeom prst="rect">
            <a:avLst/>
          </a:prstGeom>
          <a:solidFill>
            <a:srgbClr val="00B0F0">
              <a:alpha val="94901"/>
            </a:srgbClr>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200">
                <a:solidFill>
                  <a:schemeClr val="tx1"/>
                </a:solidFill>
                <a:latin typeface="Twinkl" pitchFamily="50" charset="0"/>
                <a:cs typeface="Arial" panose="020B0604020202020204" pitchFamily="34" charset="0"/>
              </a:rPr>
              <a:t>We are an inclusive school, and as such, extra curricular activities and clubs are available.  Please apply for these clubs in the regular manner but feel free to speak to the school if you have any questions.</a:t>
            </a:r>
          </a:p>
          <a:p>
            <a:pPr algn="just" eaLnBrk="1" hangingPunct="1">
              <a:spcBef>
                <a:spcPct val="0"/>
              </a:spcBef>
              <a:buClrTx/>
              <a:buSzTx/>
              <a:buFontTx/>
              <a:buNone/>
            </a:pPr>
            <a:endParaRPr lang="en-GB" altLang="en-US" sz="2200">
              <a:solidFill>
                <a:schemeClr val="tx1"/>
              </a:solidFill>
              <a:latin typeface="Twinkl" pitchFamily="50" charset="0"/>
              <a:cs typeface="Arial" panose="020B0604020202020204" pitchFamily="34" charset="0"/>
            </a:endParaRPr>
          </a:p>
          <a:p>
            <a:pP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a:p>
            <a:pP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a:p>
            <a:pP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a:p>
            <a:pP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0725" name="Text Box 6">
            <a:extLst>
              <a:ext uri="{FF2B5EF4-FFF2-40B4-BE49-F238E27FC236}">
                <a16:creationId xmlns:a16="http://schemas.microsoft.com/office/drawing/2014/main" id="{717E5BB5-3D14-5F39-8E67-3158BC235147}"/>
              </a:ext>
            </a:extLst>
          </p:cNvPr>
          <p:cNvSpPr>
            <a:spLocks noChangeArrowheads="1"/>
          </p:cNvSpPr>
          <p:nvPr/>
        </p:nvSpPr>
        <p:spPr bwMode="auto">
          <a:xfrm>
            <a:off x="6588125" y="1268413"/>
            <a:ext cx="2055813" cy="744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Arial Narrow" panose="020B06060202020A0204" pitchFamily="34" charset="0"/>
                <a:cs typeface="Arial" panose="020B0604020202020204" pitchFamily="34" charset="0"/>
              </a:rPr>
              <a:t>Partnership with Parents at Shardlow</a:t>
            </a:r>
          </a:p>
        </p:txBody>
      </p:sp>
      <p:sp>
        <p:nvSpPr>
          <p:cNvPr id="30726" name="Left Arrow 12">
            <a:hlinkClick r:id="rId3" action="ppaction://hlinksldjump"/>
            <a:extLst>
              <a:ext uri="{FF2B5EF4-FFF2-40B4-BE49-F238E27FC236}">
                <a16:creationId xmlns:a16="http://schemas.microsoft.com/office/drawing/2014/main" id="{BD9A3D2E-D4BD-5DF1-069E-29D3D0C1F6F4}"/>
              </a:ext>
            </a:extLst>
          </p:cNvPr>
          <p:cNvSpPr>
            <a:spLocks noChangeArrowheads="1"/>
          </p:cNvSpPr>
          <p:nvPr/>
        </p:nvSpPr>
        <p:spPr bwMode="auto">
          <a:xfrm>
            <a:off x="179388" y="5876925"/>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Group 2">
            <a:extLst>
              <a:ext uri="{FF2B5EF4-FFF2-40B4-BE49-F238E27FC236}">
                <a16:creationId xmlns:a16="http://schemas.microsoft.com/office/drawing/2014/main" id="{7180F347-BA76-7284-F504-41B699ABA577}"/>
              </a:ext>
            </a:extLst>
          </p:cNvPr>
          <p:cNvGrpSpPr>
            <a:grpSpLocks/>
          </p:cNvGrpSpPr>
          <p:nvPr/>
        </p:nvGrpSpPr>
        <p:grpSpPr bwMode="auto">
          <a:xfrm>
            <a:off x="6300788" y="381000"/>
            <a:ext cx="2592387" cy="2087563"/>
            <a:chOff x="105552156" y="107794276"/>
            <a:chExt cx="7427700" cy="4524145"/>
          </a:xfrm>
        </p:grpSpPr>
        <p:pic>
          <p:nvPicPr>
            <p:cNvPr id="31751" name="Picture 3" descr="Kids Holding a Welcome Sign">
              <a:extLst>
                <a:ext uri="{FF2B5EF4-FFF2-40B4-BE49-F238E27FC236}">
                  <a16:creationId xmlns:a16="http://schemas.microsoft.com/office/drawing/2014/main" id="{A3F065CA-79D3-563B-7117-1A8608C005E2}"/>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52" name="Rectangle 4">
              <a:extLst>
                <a:ext uri="{FF2B5EF4-FFF2-40B4-BE49-F238E27FC236}">
                  <a16:creationId xmlns:a16="http://schemas.microsoft.com/office/drawing/2014/main" id="{4ACF5517-CFA3-39DB-5CE4-F9C256A27324}"/>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1753" name="Rectangle 5">
              <a:extLst>
                <a:ext uri="{FF2B5EF4-FFF2-40B4-BE49-F238E27FC236}">
                  <a16:creationId xmlns:a16="http://schemas.microsoft.com/office/drawing/2014/main" id="{DE48100E-E0E4-D94A-11E3-B56834AA3D4F}"/>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31747" name="TextBox 27">
            <a:extLst>
              <a:ext uri="{FF2B5EF4-FFF2-40B4-BE49-F238E27FC236}">
                <a16:creationId xmlns:a16="http://schemas.microsoft.com/office/drawing/2014/main" id="{94EA0C23-EE38-CEA1-B414-6119A636971E}"/>
              </a:ext>
            </a:extLst>
          </p:cNvPr>
          <p:cNvSpPr>
            <a:spLocks noChangeArrowheads="1"/>
          </p:cNvSpPr>
          <p:nvPr/>
        </p:nvSpPr>
        <p:spPr bwMode="auto">
          <a:xfrm>
            <a:off x="1266825" y="2852738"/>
            <a:ext cx="6178550" cy="3313112"/>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Your child’s class teacher will send homework tasks home when appropriate. These tasks will include a range of activities, building on what your child already knows, consolidating previous knowledge and providing challenge. where appropriate.</a:t>
            </a:r>
          </a:p>
          <a:p>
            <a:pPr algn="just"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As discussed in your child’s SEND review meetings, there may be particular ways that you can support your child at home and these will be shared with you.</a:t>
            </a:r>
          </a:p>
          <a:p>
            <a:pPr algn="just"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We also love to hear what works for you- you know your child best and we will try and be consistent with our strategies. </a:t>
            </a:r>
          </a:p>
        </p:txBody>
      </p:sp>
      <p:sp>
        <p:nvSpPr>
          <p:cNvPr id="31748" name="TextBox 10">
            <a:extLst>
              <a:ext uri="{FF2B5EF4-FFF2-40B4-BE49-F238E27FC236}">
                <a16:creationId xmlns:a16="http://schemas.microsoft.com/office/drawing/2014/main" id="{DEBFF51F-55D2-8ADD-90C1-3A823D905319}"/>
              </a:ext>
            </a:extLst>
          </p:cNvPr>
          <p:cNvSpPr>
            <a:spLocks noChangeArrowheads="1"/>
          </p:cNvSpPr>
          <p:nvPr/>
        </p:nvSpPr>
        <p:spPr bwMode="auto">
          <a:xfrm>
            <a:off x="2746375" y="1681163"/>
            <a:ext cx="3457575" cy="7016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How can I support my child at home?</a:t>
            </a:r>
          </a:p>
        </p:txBody>
      </p:sp>
      <p:sp>
        <p:nvSpPr>
          <p:cNvPr id="31749" name="Text Box 6">
            <a:extLst>
              <a:ext uri="{FF2B5EF4-FFF2-40B4-BE49-F238E27FC236}">
                <a16:creationId xmlns:a16="http://schemas.microsoft.com/office/drawing/2014/main" id="{9F9B300F-C04E-B173-D0A8-D2F0F9B737CC}"/>
              </a:ext>
            </a:extLst>
          </p:cNvPr>
          <p:cNvSpPr>
            <a:spLocks noChangeArrowheads="1"/>
          </p:cNvSpPr>
          <p:nvPr/>
        </p:nvSpPr>
        <p:spPr bwMode="auto">
          <a:xfrm>
            <a:off x="6659563" y="1341438"/>
            <a:ext cx="2055812" cy="742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Partnership with Parents at Shardlow</a:t>
            </a:r>
          </a:p>
        </p:txBody>
      </p:sp>
      <p:sp>
        <p:nvSpPr>
          <p:cNvPr id="31750" name="Left Arrow 12">
            <a:hlinkClick r:id="rId3" action="ppaction://hlinksldjump"/>
            <a:extLst>
              <a:ext uri="{FF2B5EF4-FFF2-40B4-BE49-F238E27FC236}">
                <a16:creationId xmlns:a16="http://schemas.microsoft.com/office/drawing/2014/main" id="{AB984495-D7D7-4F6D-7465-8100E237FCFD}"/>
              </a:ext>
            </a:extLst>
          </p:cNvPr>
          <p:cNvSpPr>
            <a:spLocks noChangeArrowheads="1"/>
          </p:cNvSpPr>
          <p:nvPr/>
        </p:nvSpPr>
        <p:spPr bwMode="auto">
          <a:xfrm>
            <a:off x="179388" y="5805488"/>
            <a:ext cx="576262"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Group 2">
            <a:extLst>
              <a:ext uri="{FF2B5EF4-FFF2-40B4-BE49-F238E27FC236}">
                <a16:creationId xmlns:a16="http://schemas.microsoft.com/office/drawing/2014/main" id="{9E8101C2-468A-FDA2-F362-ECD99075DFE7}"/>
              </a:ext>
            </a:extLst>
          </p:cNvPr>
          <p:cNvGrpSpPr>
            <a:grpSpLocks/>
          </p:cNvGrpSpPr>
          <p:nvPr/>
        </p:nvGrpSpPr>
        <p:grpSpPr bwMode="auto">
          <a:xfrm>
            <a:off x="6300788" y="188913"/>
            <a:ext cx="2592387" cy="2087562"/>
            <a:chOff x="105552156" y="107794276"/>
            <a:chExt cx="7427700" cy="4524145"/>
          </a:xfrm>
        </p:grpSpPr>
        <p:pic>
          <p:nvPicPr>
            <p:cNvPr id="32775" name="Picture 3" descr="Kids Holding a Welcome Sign">
              <a:extLst>
                <a:ext uri="{FF2B5EF4-FFF2-40B4-BE49-F238E27FC236}">
                  <a16:creationId xmlns:a16="http://schemas.microsoft.com/office/drawing/2014/main" id="{8331AEC3-EF93-3215-90E0-6BC91BE6463C}"/>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6" name="Rectangle 4">
              <a:extLst>
                <a:ext uri="{FF2B5EF4-FFF2-40B4-BE49-F238E27FC236}">
                  <a16:creationId xmlns:a16="http://schemas.microsoft.com/office/drawing/2014/main" id="{77CF9A38-FAC4-23A4-95B1-FF9B51A06FF4}"/>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2777" name="Rectangle 5">
              <a:extLst>
                <a:ext uri="{FF2B5EF4-FFF2-40B4-BE49-F238E27FC236}">
                  <a16:creationId xmlns:a16="http://schemas.microsoft.com/office/drawing/2014/main" id="{017DE529-6813-B868-F6BC-427F099F47DE}"/>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32771" name="TextBox 27">
            <a:extLst>
              <a:ext uri="{FF2B5EF4-FFF2-40B4-BE49-F238E27FC236}">
                <a16:creationId xmlns:a16="http://schemas.microsoft.com/office/drawing/2014/main" id="{261DC9F1-9BF2-61CF-3D5C-AA8D7C8D4401}"/>
              </a:ext>
            </a:extLst>
          </p:cNvPr>
          <p:cNvSpPr>
            <a:spLocks noChangeArrowheads="1"/>
          </p:cNvSpPr>
          <p:nvPr/>
        </p:nvSpPr>
        <p:spPr bwMode="auto">
          <a:xfrm>
            <a:off x="611188" y="2487613"/>
            <a:ext cx="7416800" cy="24542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We try to involve the children in their own learning as much as possible. Children’s opinions about their learning and what works well for them are sought before SEND / EHCP review meetings in school. Their views are included, where appropriate, in the planning and target setting process. Teachers listen and respond regularly to children’s opinions through an informal or more structured approach where appropriate.</a:t>
            </a:r>
          </a:p>
        </p:txBody>
      </p:sp>
      <p:sp>
        <p:nvSpPr>
          <p:cNvPr id="32772" name="TextBox 10">
            <a:extLst>
              <a:ext uri="{FF2B5EF4-FFF2-40B4-BE49-F238E27FC236}">
                <a16:creationId xmlns:a16="http://schemas.microsoft.com/office/drawing/2014/main" id="{719EA5AF-D1FF-B098-A801-FA023EFA5486}"/>
              </a:ext>
            </a:extLst>
          </p:cNvPr>
          <p:cNvSpPr>
            <a:spLocks noChangeArrowheads="1"/>
          </p:cNvSpPr>
          <p:nvPr/>
        </p:nvSpPr>
        <p:spPr bwMode="auto">
          <a:xfrm>
            <a:off x="2627313" y="260350"/>
            <a:ext cx="3457575" cy="641350"/>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How will my child be involved in their own learning?</a:t>
            </a:r>
          </a:p>
        </p:txBody>
      </p:sp>
      <p:sp>
        <p:nvSpPr>
          <p:cNvPr id="32773" name="Text Box 6">
            <a:extLst>
              <a:ext uri="{FF2B5EF4-FFF2-40B4-BE49-F238E27FC236}">
                <a16:creationId xmlns:a16="http://schemas.microsoft.com/office/drawing/2014/main" id="{A056CCC4-0DC3-8D76-26DE-BD0594BEDCC8}"/>
              </a:ext>
            </a:extLst>
          </p:cNvPr>
          <p:cNvSpPr>
            <a:spLocks noChangeArrowheads="1"/>
          </p:cNvSpPr>
          <p:nvPr/>
        </p:nvSpPr>
        <p:spPr bwMode="auto">
          <a:xfrm>
            <a:off x="6659563" y="1196975"/>
            <a:ext cx="2055812" cy="742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Partnership with Parents at Shardlow</a:t>
            </a:r>
          </a:p>
        </p:txBody>
      </p:sp>
      <p:sp>
        <p:nvSpPr>
          <p:cNvPr id="32774" name="Left Arrow 12">
            <a:hlinkClick r:id="rId3" action="ppaction://hlinksldjump"/>
            <a:extLst>
              <a:ext uri="{FF2B5EF4-FFF2-40B4-BE49-F238E27FC236}">
                <a16:creationId xmlns:a16="http://schemas.microsoft.com/office/drawing/2014/main" id="{71A25C26-C207-646C-DA77-5B1B7555A304}"/>
              </a:ext>
            </a:extLst>
          </p:cNvPr>
          <p:cNvSpPr>
            <a:spLocks noChangeArrowheads="1"/>
          </p:cNvSpPr>
          <p:nvPr/>
        </p:nvSpPr>
        <p:spPr bwMode="auto">
          <a:xfrm>
            <a:off x="323850" y="5805488"/>
            <a:ext cx="576263"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Group 2">
            <a:extLst>
              <a:ext uri="{FF2B5EF4-FFF2-40B4-BE49-F238E27FC236}">
                <a16:creationId xmlns:a16="http://schemas.microsoft.com/office/drawing/2014/main" id="{E545A0F9-1551-2B35-DAD6-C02DEF9D86F7}"/>
              </a:ext>
            </a:extLst>
          </p:cNvPr>
          <p:cNvGrpSpPr>
            <a:grpSpLocks/>
          </p:cNvGrpSpPr>
          <p:nvPr/>
        </p:nvGrpSpPr>
        <p:grpSpPr bwMode="auto">
          <a:xfrm>
            <a:off x="2470150" y="2924175"/>
            <a:ext cx="4679950" cy="3603625"/>
            <a:chOff x="105552156" y="107794276"/>
            <a:chExt cx="7427700" cy="4524145"/>
          </a:xfrm>
        </p:grpSpPr>
        <p:pic>
          <p:nvPicPr>
            <p:cNvPr id="33800" name="Picture 3" descr="Kids Holding a Welcome Sign">
              <a:extLst>
                <a:ext uri="{FF2B5EF4-FFF2-40B4-BE49-F238E27FC236}">
                  <a16:creationId xmlns:a16="http://schemas.microsoft.com/office/drawing/2014/main" id="{9DB9BA8A-F8D8-200E-D06E-A79BC16D6108}"/>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801" name="Rectangle 4">
              <a:extLst>
                <a:ext uri="{FF2B5EF4-FFF2-40B4-BE49-F238E27FC236}">
                  <a16:creationId xmlns:a16="http://schemas.microsoft.com/office/drawing/2014/main" id="{2B3EC7E1-3275-1422-247A-7304439ED381}"/>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3802" name="Rectangle 5">
              <a:extLst>
                <a:ext uri="{FF2B5EF4-FFF2-40B4-BE49-F238E27FC236}">
                  <a16:creationId xmlns:a16="http://schemas.microsoft.com/office/drawing/2014/main" id="{A8E572A5-9969-9D39-88F9-D6EF388CFFE5}"/>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3803" name="Text Box 6">
              <a:extLst>
                <a:ext uri="{FF2B5EF4-FFF2-40B4-BE49-F238E27FC236}">
                  <a16:creationId xmlns:a16="http://schemas.microsoft.com/office/drawing/2014/main" id="{449E3E1B-A5B0-468E-76E0-22E9E8A61942}"/>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400">
                  <a:solidFill>
                    <a:srgbClr val="000000"/>
                  </a:solidFill>
                  <a:latin typeface="Twinkl" pitchFamily="50" charset="0"/>
                  <a:cs typeface="Arial" panose="020B0604020202020204" pitchFamily="34" charset="0"/>
                </a:rPr>
                <a:t>Outside Agency Team</a:t>
              </a:r>
            </a:p>
          </p:txBody>
        </p:sp>
      </p:grpSp>
      <p:sp>
        <p:nvSpPr>
          <p:cNvPr id="31747" name="TextBox 21">
            <a:extLst>
              <a:ext uri="{FF2B5EF4-FFF2-40B4-BE49-F238E27FC236}">
                <a16:creationId xmlns:a16="http://schemas.microsoft.com/office/drawing/2014/main" id="{CAFDDCC4-FC33-6F05-C563-9454FC22D52D}"/>
              </a:ext>
            </a:extLst>
          </p:cNvPr>
          <p:cNvSpPr>
            <a:spLocks noChangeArrowheads="1"/>
          </p:cNvSpPr>
          <p:nvPr/>
        </p:nvSpPr>
        <p:spPr bwMode="auto">
          <a:xfrm>
            <a:off x="7451725" y="2565400"/>
            <a:ext cx="1368425" cy="2519363"/>
          </a:xfrm>
          <a:prstGeom prst="rect">
            <a:avLst/>
          </a:prstGeom>
          <a:solidFill>
            <a:srgbClr val="00B0F0"/>
          </a:solidFill>
          <a:ln w="9525" algn="ctr">
            <a:solidFill>
              <a:srgbClr val="000000"/>
            </a:solidFill>
            <a:round/>
            <a:headEnd/>
            <a:tailEnd/>
          </a:ln>
          <a:effec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fontAlgn="auto" hangingPunct="1">
              <a:spcBef>
                <a:spcPct val="0"/>
              </a:spcBef>
              <a:spcAft>
                <a:spcPts val="0"/>
              </a:spcAft>
              <a:buFontTx/>
              <a:buNone/>
              <a:defRPr/>
            </a:pPr>
            <a:r>
              <a:rPr lang="en-GB" altLang="en-US" sz="1800" dirty="0">
                <a:latin typeface="Twinkl"/>
                <a:cs typeface="Arial"/>
                <a:hlinkClick r:id="rId3" action="ppaction://hlinksldjump">
                  <a:extLst>
                    <a:ext uri="{A12FA001-AC4F-418D-AE19-62706E023703}">
                      <ahyp:hlinkClr xmlns:ahyp="http://schemas.microsoft.com/office/drawing/2018/hyperlinkcolor" val="tx"/>
                    </a:ext>
                  </a:extLst>
                </a:hlinkClick>
              </a:rPr>
              <a:t>Who should I contact to find out about other support and services?</a:t>
            </a:r>
            <a:endParaRPr lang="en-GB" altLang="en-US" sz="1800">
              <a:latin typeface="Twinkl"/>
              <a:cs typeface="Arial"/>
              <a:hlinkClick r:id="rId3" action="ppaction://hlinksldjump">
                <a:extLst>
                  <a:ext uri="{A12FA001-AC4F-418D-AE19-62706E023703}">
                    <ahyp:hlinkClr xmlns:ahyp="http://schemas.microsoft.com/office/drawing/2018/hyperlinkcolor" val="tx"/>
                  </a:ext>
                </a:extLst>
              </a:hlinkClick>
            </a:endParaRPr>
          </a:p>
        </p:txBody>
      </p:sp>
      <p:sp>
        <p:nvSpPr>
          <p:cNvPr id="33796" name="AutoShape 22">
            <a:extLst>
              <a:ext uri="{FF2B5EF4-FFF2-40B4-BE49-F238E27FC236}">
                <a16:creationId xmlns:a16="http://schemas.microsoft.com/office/drawing/2014/main" id="{E9A20FA1-1D9E-FA1A-A27F-A643296E0111}"/>
              </a:ext>
            </a:extLst>
          </p:cNvPr>
          <p:cNvSpPr>
            <a:spLocks noChangeArrowheads="1"/>
          </p:cNvSpPr>
          <p:nvPr/>
        </p:nvSpPr>
        <p:spPr bwMode="auto">
          <a:xfrm>
            <a:off x="2555875" y="1916113"/>
            <a:ext cx="144463" cy="217487"/>
          </a:xfrm>
          <a:prstGeom prst="wedgeRectCallout">
            <a:avLst>
              <a:gd name="adj1" fmla="val -43750"/>
              <a:gd name="adj2" fmla="val 7000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p:txBody>
      </p:sp>
      <p:sp>
        <p:nvSpPr>
          <p:cNvPr id="31749" name="Rectangle 23">
            <a:extLst>
              <a:ext uri="{FF2B5EF4-FFF2-40B4-BE49-F238E27FC236}">
                <a16:creationId xmlns:a16="http://schemas.microsoft.com/office/drawing/2014/main" id="{212D59AC-7F80-1D90-7CF5-589E16AFF455}"/>
              </a:ext>
            </a:extLst>
          </p:cNvPr>
          <p:cNvSpPr>
            <a:spLocks noChangeArrowheads="1"/>
          </p:cNvSpPr>
          <p:nvPr/>
        </p:nvSpPr>
        <p:spPr bwMode="auto">
          <a:xfrm>
            <a:off x="230188" y="1916113"/>
            <a:ext cx="3095625" cy="895350"/>
          </a:xfrm>
          <a:prstGeom prst="rect">
            <a:avLst/>
          </a:prstGeom>
          <a:solidFill>
            <a:srgbClr val="00B0F0"/>
          </a:solidFill>
          <a:ln w="9525" algn="ctr">
            <a:solidFill>
              <a:srgbClr val="000000"/>
            </a:solidFill>
            <a:round/>
            <a:headEnd/>
            <a:tailEnd/>
          </a:ln>
          <a:effectLst/>
        </p:spPr>
        <p:txBody>
          <a:bodyPr lIns="36576" tIns="36576" rIns="36576" bIns="36576" anchor="t"/>
          <a:lstStyle>
            <a:lvl1pPr>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fontAlgn="auto" hangingPunct="1">
              <a:spcBef>
                <a:spcPct val="0"/>
              </a:spcBef>
              <a:spcAft>
                <a:spcPts val="0"/>
              </a:spcAft>
              <a:buFontTx/>
              <a:buNone/>
              <a:defRPr/>
            </a:pPr>
            <a:r>
              <a:rPr lang="en-US" altLang="en-US" sz="1800" dirty="0">
                <a:latin typeface="Twinkl"/>
                <a:cs typeface="Arial"/>
                <a:hlinkClick r:id="rId4" action="ppaction://hlinksldjump">
                  <a:extLst>
                    <a:ext uri="{A12FA001-AC4F-418D-AE19-62706E023703}">
                      <ahyp:hlinkClr xmlns:ahyp="http://schemas.microsoft.com/office/drawing/2018/hyperlinkcolor" val="tx"/>
                    </a:ext>
                  </a:extLst>
                </a:hlinkClick>
              </a:rPr>
              <a:t>What happens if my child needs specialist SEND equipment or other facilities?</a:t>
            </a:r>
            <a:endParaRPr lang="en-US" altLang="en-US" sz="1800">
              <a:latin typeface="Twinkl"/>
              <a:cs typeface="Arial"/>
              <a:hlinkClick r:id="rId4" action="ppaction://hlinksldjump">
                <a:extLst>
                  <a:ext uri="{A12FA001-AC4F-418D-AE19-62706E023703}">
                    <ahyp:hlinkClr xmlns:ahyp="http://schemas.microsoft.com/office/drawing/2018/hyperlinkcolor" val="tx"/>
                  </a:ext>
                </a:extLst>
              </a:hlinkClick>
            </a:endParaRPr>
          </a:p>
        </p:txBody>
      </p:sp>
      <p:sp>
        <p:nvSpPr>
          <p:cNvPr id="33798" name="Left Arrow 13">
            <a:hlinkClick r:id="rId5" action="ppaction://hlinksldjump"/>
            <a:extLst>
              <a:ext uri="{FF2B5EF4-FFF2-40B4-BE49-F238E27FC236}">
                <a16:creationId xmlns:a16="http://schemas.microsoft.com/office/drawing/2014/main" id="{7C5705DD-9F8C-59A1-0771-44F41CD11123}"/>
              </a:ext>
            </a:extLst>
          </p:cNvPr>
          <p:cNvSpPr>
            <a:spLocks noChangeArrowheads="1"/>
          </p:cNvSpPr>
          <p:nvPr/>
        </p:nvSpPr>
        <p:spPr bwMode="auto">
          <a:xfrm>
            <a:off x="250825" y="6021388"/>
            <a:ext cx="576263"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
        <p:nvSpPr>
          <p:cNvPr id="33799" name="Rectangle 23">
            <a:extLst>
              <a:ext uri="{FF2B5EF4-FFF2-40B4-BE49-F238E27FC236}">
                <a16:creationId xmlns:a16="http://schemas.microsoft.com/office/drawing/2014/main" id="{B71C6BB5-CDE8-D3F7-D57D-F3512C030294}"/>
              </a:ext>
            </a:extLst>
          </p:cNvPr>
          <p:cNvSpPr>
            <a:spLocks noChangeArrowheads="1"/>
          </p:cNvSpPr>
          <p:nvPr/>
        </p:nvSpPr>
        <p:spPr bwMode="auto">
          <a:xfrm>
            <a:off x="3563938" y="398463"/>
            <a:ext cx="3095625" cy="2166937"/>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We work closely with other agencies where necessary to help us provide the best resources for your child. We will liaise with you if we feel that this would be a good idea.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2">
            <a:extLst>
              <a:ext uri="{FF2B5EF4-FFF2-40B4-BE49-F238E27FC236}">
                <a16:creationId xmlns:a16="http://schemas.microsoft.com/office/drawing/2014/main" id="{4E668DD0-1156-667C-015A-F1AE4EDA28B7}"/>
              </a:ext>
            </a:extLst>
          </p:cNvPr>
          <p:cNvGrpSpPr>
            <a:grpSpLocks/>
          </p:cNvGrpSpPr>
          <p:nvPr/>
        </p:nvGrpSpPr>
        <p:grpSpPr bwMode="auto">
          <a:xfrm>
            <a:off x="6300788" y="188913"/>
            <a:ext cx="2592387" cy="2087562"/>
            <a:chOff x="105552156" y="107794276"/>
            <a:chExt cx="7427700" cy="4524145"/>
          </a:xfrm>
        </p:grpSpPr>
        <p:pic>
          <p:nvPicPr>
            <p:cNvPr id="34823" name="Picture 3" descr="Kids Holding a Welcome Sign">
              <a:extLst>
                <a:ext uri="{FF2B5EF4-FFF2-40B4-BE49-F238E27FC236}">
                  <a16:creationId xmlns:a16="http://schemas.microsoft.com/office/drawing/2014/main" id="{F219BF2E-90F1-7858-F9EE-431F26F4C080}"/>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4" name="Rectangle 4">
              <a:extLst>
                <a:ext uri="{FF2B5EF4-FFF2-40B4-BE49-F238E27FC236}">
                  <a16:creationId xmlns:a16="http://schemas.microsoft.com/office/drawing/2014/main" id="{75C14D99-74E4-9EF9-F8EE-DE5BB61797D4}"/>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4825" name="Rectangle 5">
              <a:extLst>
                <a:ext uri="{FF2B5EF4-FFF2-40B4-BE49-F238E27FC236}">
                  <a16:creationId xmlns:a16="http://schemas.microsoft.com/office/drawing/2014/main" id="{CD732E6F-E26E-F0DB-5FAE-463193611946}"/>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34819" name="TextBox 12">
            <a:extLst>
              <a:ext uri="{FF2B5EF4-FFF2-40B4-BE49-F238E27FC236}">
                <a16:creationId xmlns:a16="http://schemas.microsoft.com/office/drawing/2014/main" id="{20E049B2-5409-E850-DDE1-A8AC8A08A86C}"/>
              </a:ext>
            </a:extLst>
          </p:cNvPr>
          <p:cNvSpPr>
            <a:spLocks noChangeArrowheads="1"/>
          </p:cNvSpPr>
          <p:nvPr/>
        </p:nvSpPr>
        <p:spPr bwMode="auto">
          <a:xfrm>
            <a:off x="1187450" y="3092450"/>
            <a:ext cx="6624638" cy="2305050"/>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000" dirty="0">
                <a:solidFill>
                  <a:schemeClr val="tx1"/>
                </a:solidFill>
                <a:latin typeface="Twinkl"/>
                <a:cs typeface="Arial"/>
              </a:rPr>
              <a:t>There are a number of other support services available for families of children with SEN and disabilities, such as  SENDIASS who offer parental guidance and support. </a:t>
            </a:r>
          </a:p>
          <a:p>
            <a:pPr algn="just" eaLnBrk="1" hangingPunct="1">
              <a:spcBef>
                <a:spcPct val="0"/>
              </a:spcBef>
              <a:buClrTx/>
              <a:buSzTx/>
              <a:buFontTx/>
              <a:buNone/>
            </a:pPr>
            <a:r>
              <a:rPr lang="en-GB" altLang="en-US" sz="2000" dirty="0">
                <a:solidFill>
                  <a:schemeClr val="tx1"/>
                </a:solidFill>
                <a:latin typeface="Twinkl"/>
                <a:cs typeface="Arial"/>
              </a:rPr>
              <a:t>Please contact our SENDCO for further information.</a:t>
            </a:r>
          </a:p>
          <a:p>
            <a:pPr algn="just" eaLnBrk="1" hangingPunct="1">
              <a:spcBef>
                <a:spcPct val="0"/>
              </a:spcBef>
              <a:buClrTx/>
              <a:buSzTx/>
              <a:buFontTx/>
              <a:buNone/>
            </a:pPr>
            <a:r>
              <a:rPr lang="en-GB" altLang="en-US" sz="2000" dirty="0">
                <a:solidFill>
                  <a:schemeClr val="tx1"/>
                </a:solidFill>
                <a:latin typeface="Twinkl"/>
                <a:cs typeface="Arial"/>
              </a:rPr>
              <a:t>The Local Authority also has a Local Offer website and information about services that may be available to you. (</a:t>
            </a:r>
            <a:r>
              <a:rPr lang="en-GB" altLang="en-US" sz="2000" b="1" u="sng" dirty="0">
                <a:solidFill>
                  <a:schemeClr val="tx1"/>
                </a:solidFill>
                <a:latin typeface="Twinkl"/>
                <a:cs typeface="Arial"/>
                <a:hlinkClick r:id="rId3">
                  <a:extLst>
                    <a:ext uri="{A12FA001-AC4F-418D-AE19-62706E023703}">
                      <ahyp:hlinkClr xmlns:ahyp="http://schemas.microsoft.com/office/drawing/2018/hyperlinkcolor" val="tx"/>
                    </a:ext>
                  </a:extLst>
                </a:hlinkClick>
              </a:rPr>
              <a:t>Click here</a:t>
            </a:r>
            <a:r>
              <a:rPr lang="en-GB" altLang="en-US" sz="2000" dirty="0">
                <a:solidFill>
                  <a:schemeClr val="tx1"/>
                </a:solidFill>
                <a:latin typeface="Twinkl"/>
                <a:cs typeface="Arial"/>
                <a:hlinkClick r:id="rId3">
                  <a:extLst>
                    <a:ext uri="{A12FA001-AC4F-418D-AE19-62706E023703}">
                      <ahyp:hlinkClr xmlns:ahyp="http://schemas.microsoft.com/office/drawing/2018/hyperlinkcolor" val="tx"/>
                    </a:ext>
                  </a:extLst>
                </a:hlinkClick>
              </a:rPr>
              <a:t>)</a:t>
            </a:r>
          </a:p>
        </p:txBody>
      </p:sp>
      <p:sp>
        <p:nvSpPr>
          <p:cNvPr id="34820" name="TextBox 13">
            <a:extLst>
              <a:ext uri="{FF2B5EF4-FFF2-40B4-BE49-F238E27FC236}">
                <a16:creationId xmlns:a16="http://schemas.microsoft.com/office/drawing/2014/main" id="{4691D561-5A91-C9D9-3FBF-8BFDA296BF6B}"/>
              </a:ext>
            </a:extLst>
          </p:cNvPr>
          <p:cNvSpPr>
            <a:spLocks noChangeArrowheads="1"/>
          </p:cNvSpPr>
          <p:nvPr/>
        </p:nvSpPr>
        <p:spPr bwMode="auto">
          <a:xfrm>
            <a:off x="2640013" y="730250"/>
            <a:ext cx="3457575" cy="100647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chemeClr val="tx1"/>
                </a:solidFill>
                <a:latin typeface="Twinkl" pitchFamily="50" charset="0"/>
                <a:cs typeface="Arial" panose="020B0604020202020204" pitchFamily="34" charset="0"/>
              </a:rPr>
              <a:t>Who should I contact to find out about other support and services?</a:t>
            </a:r>
          </a:p>
        </p:txBody>
      </p:sp>
      <p:sp>
        <p:nvSpPr>
          <p:cNvPr id="34821" name="Text Box 6">
            <a:extLst>
              <a:ext uri="{FF2B5EF4-FFF2-40B4-BE49-F238E27FC236}">
                <a16:creationId xmlns:a16="http://schemas.microsoft.com/office/drawing/2014/main" id="{C8792C68-DC46-BD08-A3D5-CEB20ACB95F0}"/>
              </a:ext>
            </a:extLst>
          </p:cNvPr>
          <p:cNvSpPr>
            <a:spLocks noChangeArrowheads="1"/>
          </p:cNvSpPr>
          <p:nvPr/>
        </p:nvSpPr>
        <p:spPr bwMode="auto">
          <a:xfrm>
            <a:off x="6659563" y="1341438"/>
            <a:ext cx="2055812" cy="742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Outside Agency</a:t>
            </a:r>
          </a:p>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 Team</a:t>
            </a:r>
          </a:p>
        </p:txBody>
      </p:sp>
      <p:sp>
        <p:nvSpPr>
          <p:cNvPr id="34822" name="Left Arrow 14">
            <a:hlinkClick r:id="rId4" action="ppaction://hlinksldjump"/>
            <a:extLst>
              <a:ext uri="{FF2B5EF4-FFF2-40B4-BE49-F238E27FC236}">
                <a16:creationId xmlns:a16="http://schemas.microsoft.com/office/drawing/2014/main" id="{9E343A53-0273-A865-DAA7-81D17A1961A4}"/>
              </a:ext>
            </a:extLst>
          </p:cNvPr>
          <p:cNvSpPr>
            <a:spLocks noChangeArrowheads="1"/>
          </p:cNvSpPr>
          <p:nvPr/>
        </p:nvSpPr>
        <p:spPr bwMode="auto">
          <a:xfrm>
            <a:off x="250825" y="5949950"/>
            <a:ext cx="576263"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Group 2">
            <a:extLst>
              <a:ext uri="{FF2B5EF4-FFF2-40B4-BE49-F238E27FC236}">
                <a16:creationId xmlns:a16="http://schemas.microsoft.com/office/drawing/2014/main" id="{342B8DBB-B115-BF36-423B-72CB98B0C1BA}"/>
              </a:ext>
            </a:extLst>
          </p:cNvPr>
          <p:cNvGrpSpPr>
            <a:grpSpLocks/>
          </p:cNvGrpSpPr>
          <p:nvPr/>
        </p:nvGrpSpPr>
        <p:grpSpPr bwMode="auto">
          <a:xfrm>
            <a:off x="6300788" y="188913"/>
            <a:ext cx="2592387" cy="2087562"/>
            <a:chOff x="105552156" y="107794276"/>
            <a:chExt cx="7427700" cy="4524145"/>
          </a:xfrm>
        </p:grpSpPr>
        <p:pic>
          <p:nvPicPr>
            <p:cNvPr id="35847" name="Picture 3" descr="Kids Holding a Welcome Sign">
              <a:extLst>
                <a:ext uri="{FF2B5EF4-FFF2-40B4-BE49-F238E27FC236}">
                  <a16:creationId xmlns:a16="http://schemas.microsoft.com/office/drawing/2014/main" id="{5F0D1ED5-276D-D2BA-10ED-F79D668BACCF}"/>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8" name="Rectangle 4">
              <a:extLst>
                <a:ext uri="{FF2B5EF4-FFF2-40B4-BE49-F238E27FC236}">
                  <a16:creationId xmlns:a16="http://schemas.microsoft.com/office/drawing/2014/main" id="{42BA587E-7C8F-C021-A9ED-48B55EC247A8}"/>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5849" name="Rectangle 5">
              <a:extLst>
                <a:ext uri="{FF2B5EF4-FFF2-40B4-BE49-F238E27FC236}">
                  <a16:creationId xmlns:a16="http://schemas.microsoft.com/office/drawing/2014/main" id="{95C12D12-4977-4283-38D8-BA47CBA74B53}"/>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35843" name="Rectangle 11">
            <a:extLst>
              <a:ext uri="{FF2B5EF4-FFF2-40B4-BE49-F238E27FC236}">
                <a16:creationId xmlns:a16="http://schemas.microsoft.com/office/drawing/2014/main" id="{9CBE61B1-567C-3049-A22B-E55F4BFF3BF7}"/>
              </a:ext>
            </a:extLst>
          </p:cNvPr>
          <p:cNvSpPr>
            <a:spLocks noChangeArrowheads="1"/>
          </p:cNvSpPr>
          <p:nvPr/>
        </p:nvSpPr>
        <p:spPr bwMode="auto">
          <a:xfrm>
            <a:off x="2771775" y="465138"/>
            <a:ext cx="3384550" cy="1465262"/>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2000">
                <a:solidFill>
                  <a:srgbClr val="000000"/>
                </a:solidFill>
                <a:latin typeface="Twinkl" pitchFamily="50" charset="0"/>
                <a:cs typeface="Arial" panose="020B0604020202020204" pitchFamily="34" charset="0"/>
              </a:rPr>
              <a:t>What happens if my child needs specialist SEND equipment or other facilities?</a:t>
            </a:r>
          </a:p>
        </p:txBody>
      </p:sp>
      <p:sp>
        <p:nvSpPr>
          <p:cNvPr id="35844" name="TextBox 12">
            <a:extLst>
              <a:ext uri="{FF2B5EF4-FFF2-40B4-BE49-F238E27FC236}">
                <a16:creationId xmlns:a16="http://schemas.microsoft.com/office/drawing/2014/main" id="{F6166C1A-2531-6CE2-E780-9D0913461BBF}"/>
              </a:ext>
            </a:extLst>
          </p:cNvPr>
          <p:cNvSpPr>
            <a:spLocks noChangeArrowheads="1"/>
          </p:cNvSpPr>
          <p:nvPr/>
        </p:nvSpPr>
        <p:spPr bwMode="auto">
          <a:xfrm>
            <a:off x="1042988" y="2492375"/>
            <a:ext cx="6583997" cy="3621405"/>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Our SENDCO will work very closely with specialist agencies and services where needed who may loan or supply specialist equipment to support a learning difficulty, for example OT (Occupational Therapy) may loan resources and equipment to improve posture and writing etc. The Sensory and Physical Support Service look at specific needs and may loan IT equipment to support where necessary.</a:t>
            </a:r>
          </a:p>
          <a:p>
            <a:pPr algn="just"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The Local Authority may provide specialist equipment such as wheelchairs, standing frames and so on when they are prescribed by a health professional.</a:t>
            </a:r>
          </a:p>
          <a:p>
            <a:pPr algn="just"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If auxiliary aids or equipment or any other useful resources are necessary to facilitate learning then these also will be provided.</a:t>
            </a:r>
          </a:p>
          <a:p>
            <a:pPr algn="just"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5845" name="Text Box 6">
            <a:extLst>
              <a:ext uri="{FF2B5EF4-FFF2-40B4-BE49-F238E27FC236}">
                <a16:creationId xmlns:a16="http://schemas.microsoft.com/office/drawing/2014/main" id="{B784FA4E-BC24-7D0C-EE78-21F7FB380422}"/>
              </a:ext>
            </a:extLst>
          </p:cNvPr>
          <p:cNvSpPr>
            <a:spLocks noChangeArrowheads="1"/>
          </p:cNvSpPr>
          <p:nvPr/>
        </p:nvSpPr>
        <p:spPr bwMode="auto">
          <a:xfrm>
            <a:off x="6588125" y="1341438"/>
            <a:ext cx="2055813" cy="742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Outside Agency</a:t>
            </a:r>
          </a:p>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 Team</a:t>
            </a:r>
          </a:p>
        </p:txBody>
      </p:sp>
      <p:sp>
        <p:nvSpPr>
          <p:cNvPr id="35846" name="Left Arrow 14">
            <a:hlinkClick r:id="rId3" action="ppaction://hlinksldjump"/>
            <a:extLst>
              <a:ext uri="{FF2B5EF4-FFF2-40B4-BE49-F238E27FC236}">
                <a16:creationId xmlns:a16="http://schemas.microsoft.com/office/drawing/2014/main" id="{8A3CBE68-C5D9-8E2E-F666-F538A7802775}"/>
              </a:ext>
            </a:extLst>
          </p:cNvPr>
          <p:cNvSpPr>
            <a:spLocks noChangeArrowheads="1"/>
          </p:cNvSpPr>
          <p:nvPr/>
        </p:nvSpPr>
        <p:spPr bwMode="auto">
          <a:xfrm>
            <a:off x="179388" y="6381750"/>
            <a:ext cx="576262" cy="360363"/>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Group 2">
            <a:extLst>
              <a:ext uri="{FF2B5EF4-FFF2-40B4-BE49-F238E27FC236}">
                <a16:creationId xmlns:a16="http://schemas.microsoft.com/office/drawing/2014/main" id="{A6B09512-7CC5-53EF-96A9-FAE7D1623D19}"/>
              </a:ext>
            </a:extLst>
          </p:cNvPr>
          <p:cNvGrpSpPr>
            <a:grpSpLocks/>
          </p:cNvGrpSpPr>
          <p:nvPr/>
        </p:nvGrpSpPr>
        <p:grpSpPr bwMode="auto">
          <a:xfrm>
            <a:off x="3563938" y="188913"/>
            <a:ext cx="1944687" cy="1295400"/>
            <a:chOff x="105552156" y="107794276"/>
            <a:chExt cx="7427700" cy="4524145"/>
          </a:xfrm>
        </p:grpSpPr>
        <p:pic>
          <p:nvPicPr>
            <p:cNvPr id="36883" name="Picture 3" descr="Kids Holding a Welcome Sign">
              <a:extLst>
                <a:ext uri="{FF2B5EF4-FFF2-40B4-BE49-F238E27FC236}">
                  <a16:creationId xmlns:a16="http://schemas.microsoft.com/office/drawing/2014/main" id="{943E27CA-93A2-50E3-CE4C-F2A71E4B75AC}"/>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72"/>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84" name="Rectangle 4">
              <a:extLst>
                <a:ext uri="{FF2B5EF4-FFF2-40B4-BE49-F238E27FC236}">
                  <a16:creationId xmlns:a16="http://schemas.microsoft.com/office/drawing/2014/main" id="{3829DF3F-EDED-61DE-B84F-9FED887E3A59}"/>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6885" name="Rectangle 5">
              <a:extLst>
                <a:ext uri="{FF2B5EF4-FFF2-40B4-BE49-F238E27FC236}">
                  <a16:creationId xmlns:a16="http://schemas.microsoft.com/office/drawing/2014/main" id="{A485E511-7F80-1A21-DC55-2C1E6EECAF2E}"/>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6886" name="Text Box 6">
              <a:extLst>
                <a:ext uri="{FF2B5EF4-FFF2-40B4-BE49-F238E27FC236}">
                  <a16:creationId xmlns:a16="http://schemas.microsoft.com/office/drawing/2014/main" id="{DF506F85-AE08-28F8-4463-023693DD6ABC}"/>
                </a:ext>
              </a:extLst>
            </p:cNvPr>
            <p:cNvSpPr>
              <a:spLocks noChangeArrowheads="1"/>
            </p:cNvSpPr>
            <p:nvPr/>
          </p:nvSpPr>
          <p:spPr bwMode="auto">
            <a:xfrm>
              <a:off x="107208150" y="110291775"/>
              <a:ext cx="4608000" cy="12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a:solidFill>
                    <a:srgbClr val="000000"/>
                  </a:solidFill>
                  <a:latin typeface="Twinkl" pitchFamily="50" charset="0"/>
                  <a:cs typeface="Arial" panose="020B0604020202020204" pitchFamily="34" charset="0"/>
                </a:rPr>
                <a:t>What does this mean?</a:t>
              </a:r>
            </a:p>
          </p:txBody>
        </p:sp>
      </p:grpSp>
      <p:sp>
        <p:nvSpPr>
          <p:cNvPr id="36867" name="TextBox 6">
            <a:extLst>
              <a:ext uri="{FF2B5EF4-FFF2-40B4-BE49-F238E27FC236}">
                <a16:creationId xmlns:a16="http://schemas.microsoft.com/office/drawing/2014/main" id="{4AB1F9C1-BC1E-CE8A-4232-C862871F5456}"/>
              </a:ext>
            </a:extLst>
          </p:cNvPr>
          <p:cNvSpPr>
            <a:spLocks noChangeArrowheads="1"/>
          </p:cNvSpPr>
          <p:nvPr/>
        </p:nvSpPr>
        <p:spPr bwMode="auto">
          <a:xfrm>
            <a:off x="611188" y="1535113"/>
            <a:ext cx="1800225" cy="12001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600" b="1">
                <a:solidFill>
                  <a:schemeClr val="tx1"/>
                </a:solidFill>
                <a:latin typeface="Twinkl" pitchFamily="50" charset="0"/>
                <a:cs typeface="Arial" panose="020B0604020202020204" pitchFamily="34" charset="0"/>
              </a:rPr>
              <a:t>ADHD</a:t>
            </a:r>
          </a:p>
          <a:p>
            <a:pPr algn="ctr" eaLnBrk="1" hangingPunct="1">
              <a:spcBef>
                <a:spcPct val="0"/>
              </a:spcBef>
              <a:buClrTx/>
              <a:buSzTx/>
              <a:buFontTx/>
              <a:buNone/>
            </a:pPr>
            <a:r>
              <a:rPr lang="en-GB" altLang="en-US" sz="1600">
                <a:solidFill>
                  <a:schemeClr val="tx1"/>
                </a:solidFill>
                <a:latin typeface="Twinkl" pitchFamily="50" charset="0"/>
                <a:cs typeface="Arial" panose="020B0604020202020204" pitchFamily="34" charset="0"/>
              </a:rPr>
              <a:t>Attention Deficit Hyperactivity Disorder</a:t>
            </a:r>
          </a:p>
        </p:txBody>
      </p:sp>
      <p:sp>
        <p:nvSpPr>
          <p:cNvPr id="36868" name="TextBox 7">
            <a:extLst>
              <a:ext uri="{FF2B5EF4-FFF2-40B4-BE49-F238E27FC236}">
                <a16:creationId xmlns:a16="http://schemas.microsoft.com/office/drawing/2014/main" id="{6296C85E-1411-9507-9D56-D36A025A3313}"/>
              </a:ext>
            </a:extLst>
          </p:cNvPr>
          <p:cNvSpPr>
            <a:spLocks noChangeArrowheads="1"/>
          </p:cNvSpPr>
          <p:nvPr/>
        </p:nvSpPr>
        <p:spPr bwMode="auto">
          <a:xfrm>
            <a:off x="2627313" y="2852738"/>
            <a:ext cx="1800225" cy="1190625"/>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Twinkl" pitchFamily="50" charset="0"/>
                <a:cs typeface="Arial" panose="020B0604020202020204" pitchFamily="34" charset="0"/>
              </a:rPr>
              <a:t>EP/EPS</a:t>
            </a:r>
          </a:p>
          <a:p>
            <a:pPr algn="ctr"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Educational Psychologist / Services</a:t>
            </a:r>
          </a:p>
        </p:txBody>
      </p:sp>
      <p:sp>
        <p:nvSpPr>
          <p:cNvPr id="36869" name="TextBox 8">
            <a:extLst>
              <a:ext uri="{FF2B5EF4-FFF2-40B4-BE49-F238E27FC236}">
                <a16:creationId xmlns:a16="http://schemas.microsoft.com/office/drawing/2014/main" id="{A26CD209-A0E8-B3E7-B89F-9DA8E996419A}"/>
              </a:ext>
            </a:extLst>
          </p:cNvPr>
          <p:cNvSpPr>
            <a:spLocks noChangeArrowheads="1"/>
          </p:cNvSpPr>
          <p:nvPr/>
        </p:nvSpPr>
        <p:spPr bwMode="auto">
          <a:xfrm>
            <a:off x="2627313" y="1557338"/>
            <a:ext cx="1800225" cy="12001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Twinkl" pitchFamily="50" charset="0"/>
                <a:cs typeface="Arial" panose="020B0604020202020204" pitchFamily="34" charset="0"/>
              </a:rPr>
              <a:t>EHCP</a:t>
            </a:r>
          </a:p>
          <a:p>
            <a:pPr algn="ctr"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Education, Health and Care Plan</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70" name="TextBox 10">
            <a:extLst>
              <a:ext uri="{FF2B5EF4-FFF2-40B4-BE49-F238E27FC236}">
                <a16:creationId xmlns:a16="http://schemas.microsoft.com/office/drawing/2014/main" id="{6DDDB3D8-5E27-FAD3-7245-95D06254AD7A}"/>
              </a:ext>
            </a:extLst>
          </p:cNvPr>
          <p:cNvSpPr>
            <a:spLocks noChangeArrowheads="1"/>
          </p:cNvSpPr>
          <p:nvPr/>
        </p:nvSpPr>
        <p:spPr bwMode="auto">
          <a:xfrm>
            <a:off x="611188" y="4189413"/>
            <a:ext cx="1800225" cy="12001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600" b="1">
                <a:solidFill>
                  <a:schemeClr val="tx1"/>
                </a:solidFill>
                <a:latin typeface="Twinkl" pitchFamily="50" charset="0"/>
                <a:cs typeface="Arial" panose="020B0604020202020204" pitchFamily="34" charset="0"/>
              </a:rPr>
              <a:t>CAMHS</a:t>
            </a:r>
          </a:p>
          <a:p>
            <a:pPr algn="ctr" eaLnBrk="1" hangingPunct="1">
              <a:spcBef>
                <a:spcPct val="0"/>
              </a:spcBef>
              <a:buClrTx/>
              <a:buSzTx/>
              <a:buFontTx/>
              <a:buNone/>
            </a:pPr>
            <a:r>
              <a:rPr lang="en-GB" altLang="en-US" sz="1600">
                <a:solidFill>
                  <a:schemeClr val="tx1"/>
                </a:solidFill>
                <a:latin typeface="Twinkl" pitchFamily="50" charset="0"/>
                <a:cs typeface="Arial" panose="020B0604020202020204" pitchFamily="34" charset="0"/>
              </a:rPr>
              <a:t>Child and Adolescent Mental Health Service</a:t>
            </a:r>
          </a:p>
        </p:txBody>
      </p:sp>
      <p:sp>
        <p:nvSpPr>
          <p:cNvPr id="36871" name="TextBox 11">
            <a:extLst>
              <a:ext uri="{FF2B5EF4-FFF2-40B4-BE49-F238E27FC236}">
                <a16:creationId xmlns:a16="http://schemas.microsoft.com/office/drawing/2014/main" id="{9973485B-C008-2454-EE75-171061A584BF}"/>
              </a:ext>
            </a:extLst>
          </p:cNvPr>
          <p:cNvSpPr>
            <a:spLocks noChangeArrowheads="1"/>
          </p:cNvSpPr>
          <p:nvPr/>
        </p:nvSpPr>
        <p:spPr bwMode="auto">
          <a:xfrm>
            <a:off x="611188" y="2870200"/>
            <a:ext cx="1800225" cy="12001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Twinkl" pitchFamily="50" charset="0"/>
                <a:cs typeface="Arial" panose="020B0604020202020204" pitchFamily="34" charset="0"/>
              </a:rPr>
              <a:t>ASD</a:t>
            </a:r>
          </a:p>
          <a:p>
            <a:pPr algn="ctr"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Autistic Spectrum Disorder</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72" name="TextBox 18">
            <a:extLst>
              <a:ext uri="{FF2B5EF4-FFF2-40B4-BE49-F238E27FC236}">
                <a16:creationId xmlns:a16="http://schemas.microsoft.com/office/drawing/2014/main" id="{AE9D43DB-EBCE-1D0A-9C2B-36BD91CB95A1}"/>
              </a:ext>
            </a:extLst>
          </p:cNvPr>
          <p:cNvSpPr>
            <a:spLocks noChangeArrowheads="1"/>
          </p:cNvSpPr>
          <p:nvPr/>
        </p:nvSpPr>
        <p:spPr bwMode="auto">
          <a:xfrm>
            <a:off x="2627313" y="4149725"/>
            <a:ext cx="1800225" cy="1190625"/>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Twinkl" pitchFamily="50" charset="0"/>
                <a:cs typeface="Arial" panose="020B0604020202020204" pitchFamily="34" charset="0"/>
              </a:rPr>
              <a:t>GLD</a:t>
            </a:r>
          </a:p>
          <a:p>
            <a:pPr algn="ctr"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Global Learning Delay</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73" name="TextBox 19">
            <a:extLst>
              <a:ext uri="{FF2B5EF4-FFF2-40B4-BE49-F238E27FC236}">
                <a16:creationId xmlns:a16="http://schemas.microsoft.com/office/drawing/2014/main" id="{65DCB35B-F810-7A01-3298-0B2AF072921D}"/>
              </a:ext>
            </a:extLst>
          </p:cNvPr>
          <p:cNvSpPr>
            <a:spLocks noChangeArrowheads="1"/>
          </p:cNvSpPr>
          <p:nvPr/>
        </p:nvSpPr>
        <p:spPr bwMode="auto">
          <a:xfrm>
            <a:off x="4643438" y="2862263"/>
            <a:ext cx="1800225" cy="1190625"/>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Arial Narrow" panose="020B06060202020A0204" pitchFamily="34" charset="0"/>
                <a:cs typeface="Arial" panose="020B0604020202020204" pitchFamily="34" charset="0"/>
              </a:rPr>
              <a:t>OT/PT</a:t>
            </a:r>
          </a:p>
          <a:p>
            <a:pPr algn="ctr" eaLnBrk="1" hangingPunct="1">
              <a:spcBef>
                <a:spcPct val="0"/>
              </a:spcBef>
              <a:buClrTx/>
              <a:buSzTx/>
              <a:buFontTx/>
              <a:buNone/>
            </a:pPr>
            <a:r>
              <a:rPr lang="en-GB" altLang="en-US">
                <a:solidFill>
                  <a:schemeClr val="tx1"/>
                </a:solidFill>
                <a:latin typeface="Arial Narrow" panose="020B06060202020A0204" pitchFamily="34" charset="0"/>
                <a:cs typeface="Arial" panose="020B0604020202020204" pitchFamily="34" charset="0"/>
              </a:rPr>
              <a:t>Occupational/ Physio Therapy</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74" name="TextBox 20">
            <a:extLst>
              <a:ext uri="{FF2B5EF4-FFF2-40B4-BE49-F238E27FC236}">
                <a16:creationId xmlns:a16="http://schemas.microsoft.com/office/drawing/2014/main" id="{A3DA5FCB-4FB9-6132-4530-7F2208183D85}"/>
              </a:ext>
            </a:extLst>
          </p:cNvPr>
          <p:cNvSpPr>
            <a:spLocks noChangeArrowheads="1"/>
          </p:cNvSpPr>
          <p:nvPr/>
        </p:nvSpPr>
        <p:spPr bwMode="auto">
          <a:xfrm>
            <a:off x="6659563" y="2852738"/>
            <a:ext cx="1800225" cy="12001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600" b="1">
                <a:solidFill>
                  <a:schemeClr val="tx1"/>
                </a:solidFill>
                <a:latin typeface="Twinkl" pitchFamily="50" charset="0"/>
                <a:cs typeface="Arial" panose="020B0604020202020204" pitchFamily="34" charset="0"/>
              </a:rPr>
              <a:t>SALT</a:t>
            </a:r>
          </a:p>
          <a:p>
            <a:pPr algn="ctr" eaLnBrk="1" hangingPunct="1">
              <a:spcBef>
                <a:spcPct val="0"/>
              </a:spcBef>
              <a:buClrTx/>
              <a:buSzTx/>
              <a:buFontTx/>
              <a:buNone/>
            </a:pPr>
            <a:r>
              <a:rPr lang="en-GB" altLang="en-US" sz="1400">
                <a:solidFill>
                  <a:schemeClr val="tx1"/>
                </a:solidFill>
                <a:latin typeface="Twinkl" pitchFamily="50" charset="0"/>
                <a:cs typeface="Arial" panose="020B0604020202020204" pitchFamily="34" charset="0"/>
              </a:rPr>
              <a:t>Speech and Language Therapy/Therapist</a:t>
            </a:r>
          </a:p>
        </p:txBody>
      </p:sp>
      <p:sp>
        <p:nvSpPr>
          <p:cNvPr id="36875" name="TextBox 21">
            <a:extLst>
              <a:ext uri="{FF2B5EF4-FFF2-40B4-BE49-F238E27FC236}">
                <a16:creationId xmlns:a16="http://schemas.microsoft.com/office/drawing/2014/main" id="{45AE4A53-E136-660A-BA0F-C562635476E3}"/>
              </a:ext>
            </a:extLst>
          </p:cNvPr>
          <p:cNvSpPr>
            <a:spLocks noChangeArrowheads="1"/>
          </p:cNvSpPr>
          <p:nvPr/>
        </p:nvSpPr>
        <p:spPr bwMode="auto">
          <a:xfrm>
            <a:off x="6659563" y="1557338"/>
            <a:ext cx="1800225" cy="12001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600" b="1">
                <a:solidFill>
                  <a:schemeClr val="tx1"/>
                </a:solidFill>
                <a:latin typeface="Twinkl" pitchFamily="50" charset="0"/>
                <a:cs typeface="Arial" panose="020B0604020202020204" pitchFamily="34" charset="0"/>
              </a:rPr>
              <a:t>SEND</a:t>
            </a:r>
          </a:p>
          <a:p>
            <a:pPr algn="ctr" eaLnBrk="1" hangingPunct="1">
              <a:spcBef>
                <a:spcPct val="0"/>
              </a:spcBef>
              <a:buClrTx/>
              <a:buSzTx/>
              <a:buFontTx/>
              <a:buNone/>
            </a:pPr>
            <a:r>
              <a:rPr lang="en-GB" altLang="en-US" sz="1600">
                <a:solidFill>
                  <a:schemeClr val="tx1"/>
                </a:solidFill>
                <a:latin typeface="Twinkl" pitchFamily="50" charset="0"/>
                <a:cs typeface="Arial" panose="020B0604020202020204" pitchFamily="34" charset="0"/>
              </a:rPr>
              <a:t>Special Educational Needs and Disabilities</a:t>
            </a:r>
          </a:p>
        </p:txBody>
      </p:sp>
      <p:sp>
        <p:nvSpPr>
          <p:cNvPr id="36876" name="TextBox 23">
            <a:extLst>
              <a:ext uri="{FF2B5EF4-FFF2-40B4-BE49-F238E27FC236}">
                <a16:creationId xmlns:a16="http://schemas.microsoft.com/office/drawing/2014/main" id="{D4DCDDD1-C509-0092-EC8C-DBC6DB4A305F}"/>
              </a:ext>
            </a:extLst>
          </p:cNvPr>
          <p:cNvSpPr>
            <a:spLocks noChangeArrowheads="1"/>
          </p:cNvSpPr>
          <p:nvPr/>
        </p:nvSpPr>
        <p:spPr bwMode="auto">
          <a:xfrm>
            <a:off x="4643438" y="5445125"/>
            <a:ext cx="1800225" cy="13144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a:solidFill>
                  <a:schemeClr val="tx1"/>
                </a:solidFill>
                <a:latin typeface="Twinkl" pitchFamily="50" charset="0"/>
                <a:cs typeface="Arial" panose="020B0604020202020204" pitchFamily="34" charset="0"/>
              </a:rPr>
              <a:t>SENDIASS</a:t>
            </a:r>
          </a:p>
          <a:p>
            <a:pPr algn="ctr" eaLnBrk="1" hangingPunct="1">
              <a:spcBef>
                <a:spcPct val="0"/>
              </a:spcBef>
              <a:buClrTx/>
              <a:buSzTx/>
              <a:buFontTx/>
              <a:buNone/>
            </a:pPr>
            <a:r>
              <a:rPr lang="en-GB" altLang="en-US" sz="1400">
                <a:solidFill>
                  <a:schemeClr val="tx1"/>
                </a:solidFill>
                <a:latin typeface="Twinkl" pitchFamily="50" charset="0"/>
                <a:cs typeface="Arial" panose="020B0604020202020204" pitchFamily="34" charset="0"/>
              </a:rPr>
              <a:t>Special Educational Needs Information and Advice Support Service</a:t>
            </a:r>
          </a:p>
        </p:txBody>
      </p:sp>
      <p:sp>
        <p:nvSpPr>
          <p:cNvPr id="36877" name="TextBox 24">
            <a:extLst>
              <a:ext uri="{FF2B5EF4-FFF2-40B4-BE49-F238E27FC236}">
                <a16:creationId xmlns:a16="http://schemas.microsoft.com/office/drawing/2014/main" id="{81E22C18-D958-81C7-C5FF-81E650D8C83A}"/>
              </a:ext>
            </a:extLst>
          </p:cNvPr>
          <p:cNvSpPr>
            <a:spLocks noChangeArrowheads="1"/>
          </p:cNvSpPr>
          <p:nvPr/>
        </p:nvSpPr>
        <p:spPr bwMode="auto">
          <a:xfrm>
            <a:off x="4643438" y="1557338"/>
            <a:ext cx="1800225" cy="12001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Twinkl" pitchFamily="50" charset="0"/>
                <a:cs typeface="Arial" panose="020B0604020202020204" pitchFamily="34" charset="0"/>
              </a:rPr>
              <a:t>IEP</a:t>
            </a:r>
          </a:p>
          <a:p>
            <a:pPr algn="ctr"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Individual Education Plan</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78" name="TextBox 25">
            <a:extLst>
              <a:ext uri="{FF2B5EF4-FFF2-40B4-BE49-F238E27FC236}">
                <a16:creationId xmlns:a16="http://schemas.microsoft.com/office/drawing/2014/main" id="{90A8EF00-9D68-5C75-0952-D8F571D8ECCD}"/>
              </a:ext>
            </a:extLst>
          </p:cNvPr>
          <p:cNvSpPr>
            <a:spLocks noChangeArrowheads="1"/>
          </p:cNvSpPr>
          <p:nvPr/>
        </p:nvSpPr>
        <p:spPr bwMode="auto">
          <a:xfrm>
            <a:off x="2627313" y="5445125"/>
            <a:ext cx="1800225" cy="13144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Twinkl" pitchFamily="50" charset="0"/>
                <a:cs typeface="Arial" panose="020B0604020202020204" pitchFamily="34" charset="0"/>
              </a:rPr>
              <a:t>HI</a:t>
            </a:r>
          </a:p>
          <a:p>
            <a:pPr algn="ctr" eaLnBrk="1" hangingPunct="1">
              <a:spcBef>
                <a:spcPct val="0"/>
              </a:spcBef>
              <a:buClrTx/>
              <a:buSzTx/>
              <a:buFontTx/>
              <a:buNone/>
            </a:pPr>
            <a:r>
              <a:rPr lang="en-GB" altLang="en-US">
                <a:solidFill>
                  <a:schemeClr val="tx1"/>
                </a:solidFill>
                <a:latin typeface="Twinkl" pitchFamily="50" charset="0"/>
                <a:cs typeface="Arial" panose="020B0604020202020204" pitchFamily="34" charset="0"/>
              </a:rPr>
              <a:t>Hearing Impairment</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79" name="TextBox 27">
            <a:extLst>
              <a:ext uri="{FF2B5EF4-FFF2-40B4-BE49-F238E27FC236}">
                <a16:creationId xmlns:a16="http://schemas.microsoft.com/office/drawing/2014/main" id="{E41794B8-6A4A-477F-E67B-61BE8F8D0443}"/>
              </a:ext>
            </a:extLst>
          </p:cNvPr>
          <p:cNvSpPr>
            <a:spLocks noChangeArrowheads="1"/>
          </p:cNvSpPr>
          <p:nvPr/>
        </p:nvSpPr>
        <p:spPr bwMode="auto">
          <a:xfrm>
            <a:off x="6659563" y="5445125"/>
            <a:ext cx="1800225" cy="1314450"/>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a:solidFill>
                  <a:schemeClr val="tx1"/>
                </a:solidFill>
                <a:latin typeface="Twinkl" pitchFamily="50" charset="0"/>
                <a:cs typeface="Arial" panose="020B0604020202020204" pitchFamily="34" charset="0"/>
              </a:rPr>
              <a:t>VI/ HI/ PI</a:t>
            </a:r>
          </a:p>
          <a:p>
            <a:pPr algn="ctr" eaLnBrk="1" hangingPunct="1">
              <a:spcBef>
                <a:spcPct val="0"/>
              </a:spcBef>
              <a:buClrTx/>
              <a:buSzTx/>
              <a:buFontTx/>
              <a:buNone/>
            </a:pPr>
            <a:r>
              <a:rPr lang="en-GB" altLang="en-US" sz="1400">
                <a:solidFill>
                  <a:schemeClr val="tx1"/>
                </a:solidFill>
                <a:latin typeface="Twinkl" pitchFamily="50" charset="0"/>
                <a:cs typeface="Arial" panose="020B0604020202020204" pitchFamily="34" charset="0"/>
              </a:rPr>
              <a:t>Visual/ Hearing/ Physical Impairment</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80" name="TextBox 28">
            <a:extLst>
              <a:ext uri="{FF2B5EF4-FFF2-40B4-BE49-F238E27FC236}">
                <a16:creationId xmlns:a16="http://schemas.microsoft.com/office/drawing/2014/main" id="{99B1542B-B212-854A-023C-750C7D82437C}"/>
              </a:ext>
            </a:extLst>
          </p:cNvPr>
          <p:cNvSpPr>
            <a:spLocks noChangeArrowheads="1"/>
          </p:cNvSpPr>
          <p:nvPr/>
        </p:nvSpPr>
        <p:spPr bwMode="auto">
          <a:xfrm>
            <a:off x="6659563" y="4183063"/>
            <a:ext cx="1800225" cy="1190625"/>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a:solidFill>
                  <a:schemeClr val="tx1"/>
                </a:solidFill>
                <a:latin typeface="Twinkl" pitchFamily="50" charset="0"/>
                <a:cs typeface="Arial" panose="020B0604020202020204" pitchFamily="34" charset="0"/>
              </a:rPr>
              <a:t>SLD/ MLD</a:t>
            </a:r>
          </a:p>
          <a:p>
            <a:pPr algn="ctr" eaLnBrk="1" hangingPunct="1">
              <a:spcBef>
                <a:spcPct val="0"/>
              </a:spcBef>
              <a:buClrTx/>
              <a:buSzTx/>
              <a:buFontTx/>
              <a:buNone/>
            </a:pPr>
            <a:r>
              <a:rPr lang="en-GB" altLang="en-US" sz="1400">
                <a:solidFill>
                  <a:schemeClr val="tx1"/>
                </a:solidFill>
                <a:latin typeface="Twinkl" pitchFamily="50" charset="0"/>
                <a:cs typeface="Arial" panose="020B0604020202020204" pitchFamily="34" charset="0"/>
              </a:rPr>
              <a:t>Specific/ Moderate Learning Difficulty</a:t>
            </a:r>
          </a:p>
          <a:p>
            <a:pPr algn="ctr" eaLnBrk="1" hangingPunct="1">
              <a:spcBef>
                <a:spcPct val="0"/>
              </a:spcBef>
              <a:buClrTx/>
              <a:buSzTx/>
              <a:buFontTx/>
              <a:buNone/>
            </a:pPr>
            <a:endParaRPr lang="en-GB" altLang="en-US">
              <a:solidFill>
                <a:schemeClr val="tx1"/>
              </a:solidFill>
              <a:latin typeface="Arial Narrow" panose="020B06060202020A0204" pitchFamily="34" charset="0"/>
              <a:cs typeface="Arial" panose="020B0604020202020204" pitchFamily="34" charset="0"/>
            </a:endParaRPr>
          </a:p>
        </p:txBody>
      </p:sp>
      <p:sp>
        <p:nvSpPr>
          <p:cNvPr id="36881" name="Left Arrow 13">
            <a:hlinkClick r:id="rId3" action="ppaction://hlinksldjump"/>
            <a:extLst>
              <a:ext uri="{FF2B5EF4-FFF2-40B4-BE49-F238E27FC236}">
                <a16:creationId xmlns:a16="http://schemas.microsoft.com/office/drawing/2014/main" id="{AF9BD60C-80EE-AFBF-2138-E4BE5458B17A}"/>
              </a:ext>
            </a:extLst>
          </p:cNvPr>
          <p:cNvSpPr>
            <a:spLocks noChangeArrowheads="1"/>
          </p:cNvSpPr>
          <p:nvPr/>
        </p:nvSpPr>
        <p:spPr bwMode="auto">
          <a:xfrm>
            <a:off x="179388" y="6021388"/>
            <a:ext cx="576262"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
        <p:nvSpPr>
          <p:cNvPr id="36882" name="TextBox 22">
            <a:extLst>
              <a:ext uri="{FF2B5EF4-FFF2-40B4-BE49-F238E27FC236}">
                <a16:creationId xmlns:a16="http://schemas.microsoft.com/office/drawing/2014/main" id="{7509E105-DAC7-8870-9378-C7DD47F32D9B}"/>
              </a:ext>
            </a:extLst>
          </p:cNvPr>
          <p:cNvSpPr>
            <a:spLocks noChangeArrowheads="1"/>
          </p:cNvSpPr>
          <p:nvPr/>
        </p:nvSpPr>
        <p:spPr bwMode="auto">
          <a:xfrm>
            <a:off x="4643438" y="4183063"/>
            <a:ext cx="1800225" cy="1190625"/>
          </a:xfrm>
          <a:prstGeom prst="rect">
            <a:avLst/>
          </a:prstGeom>
          <a:solidFill>
            <a:srgbClr val="00B0F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a:solidFill>
                  <a:schemeClr val="tx1"/>
                </a:solidFill>
                <a:latin typeface="Twinkl" pitchFamily="50" charset="0"/>
                <a:cs typeface="Arial" panose="020B0604020202020204" pitchFamily="34" charset="0"/>
              </a:rPr>
              <a:t>SENDCO</a:t>
            </a:r>
          </a:p>
          <a:p>
            <a:pPr algn="ctr" eaLnBrk="1" hangingPunct="1">
              <a:spcBef>
                <a:spcPct val="0"/>
              </a:spcBef>
              <a:buClrTx/>
              <a:buSzTx/>
              <a:buFontTx/>
              <a:buNone/>
            </a:pPr>
            <a:r>
              <a:rPr lang="en-GB" altLang="en-US" sz="1400">
                <a:solidFill>
                  <a:schemeClr val="tx1"/>
                </a:solidFill>
                <a:latin typeface="Twinkl" pitchFamily="50" charset="0"/>
                <a:cs typeface="Arial" panose="020B0604020202020204" pitchFamily="34" charset="0"/>
              </a:rPr>
              <a:t>Special Educational Needs and Disabilities  </a:t>
            </a:r>
          </a:p>
          <a:p>
            <a:pPr algn="ctr" eaLnBrk="1" hangingPunct="1">
              <a:spcBef>
                <a:spcPct val="0"/>
              </a:spcBef>
              <a:buClrTx/>
              <a:buSzTx/>
              <a:buFontTx/>
              <a:buNone/>
            </a:pPr>
            <a:r>
              <a:rPr lang="en-GB" altLang="en-US" sz="1400">
                <a:solidFill>
                  <a:schemeClr val="tx1"/>
                </a:solidFill>
                <a:latin typeface="Twinkl" pitchFamily="50" charset="0"/>
                <a:cs typeface="Arial" panose="020B0604020202020204" pitchFamily="34" charset="0"/>
              </a:rPr>
              <a:t>Co-ordinator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4">
            <a:extLst>
              <a:ext uri="{FF2B5EF4-FFF2-40B4-BE49-F238E27FC236}">
                <a16:creationId xmlns:a16="http://schemas.microsoft.com/office/drawing/2014/main" id="{612C0021-4DA7-89F8-3567-F1BC2552A424}"/>
              </a:ext>
            </a:extLst>
          </p:cNvPr>
          <p:cNvSpPr>
            <a:spLocks noChangeArrowheads="1"/>
          </p:cNvSpPr>
          <p:nvPr/>
        </p:nvSpPr>
        <p:spPr bwMode="auto">
          <a:xfrm>
            <a:off x="1042988" y="765175"/>
            <a:ext cx="7596187" cy="347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p:txBody>
      </p:sp>
      <p:sp>
        <p:nvSpPr>
          <p:cNvPr id="37891" name="Text Box 5">
            <a:extLst>
              <a:ext uri="{FF2B5EF4-FFF2-40B4-BE49-F238E27FC236}">
                <a16:creationId xmlns:a16="http://schemas.microsoft.com/office/drawing/2014/main" id="{2B6F7E04-6238-57D0-67E8-7CD8FA377AED}"/>
              </a:ext>
            </a:extLst>
          </p:cNvPr>
          <p:cNvSpPr>
            <a:spLocks noChangeArrowheads="1"/>
          </p:cNvSpPr>
          <p:nvPr/>
        </p:nvSpPr>
        <p:spPr bwMode="auto">
          <a:xfrm>
            <a:off x="1908175" y="692150"/>
            <a:ext cx="5256213" cy="820738"/>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200">
                <a:solidFill>
                  <a:srgbClr val="000000"/>
                </a:solidFill>
                <a:latin typeface="Twinkl" pitchFamily="50" charset="0"/>
                <a:cs typeface="Arial" panose="020B0604020202020204" pitchFamily="34" charset="0"/>
              </a:rPr>
              <a:t>Contact us</a:t>
            </a:r>
          </a:p>
          <a:p>
            <a:pPr algn="ctr" eaLnBrk="1" hangingPunct="1">
              <a:spcBef>
                <a:spcPct val="5000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p:txBody>
      </p:sp>
      <p:sp>
        <p:nvSpPr>
          <p:cNvPr id="37892" name="Text Box 6">
            <a:extLst>
              <a:ext uri="{FF2B5EF4-FFF2-40B4-BE49-F238E27FC236}">
                <a16:creationId xmlns:a16="http://schemas.microsoft.com/office/drawing/2014/main" id="{6E1B724D-D0DA-7BB2-0516-69385DE8D6EE}"/>
              </a:ext>
            </a:extLst>
          </p:cNvPr>
          <p:cNvSpPr>
            <a:spLocks noChangeArrowheads="1"/>
          </p:cNvSpPr>
          <p:nvPr/>
        </p:nvSpPr>
        <p:spPr bwMode="auto">
          <a:xfrm>
            <a:off x="1049338" y="2133600"/>
            <a:ext cx="7416800" cy="2374900"/>
          </a:xfrm>
          <a:prstGeom prst="rect">
            <a:avLst/>
          </a:prstGeom>
          <a:solidFill>
            <a:srgbClr val="66CCFF"/>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a:solidFill>
                  <a:srgbClr val="000000"/>
                </a:solidFill>
                <a:latin typeface="Twinkl" pitchFamily="50" charset="0"/>
                <a:cs typeface="Arial" panose="020B0604020202020204" pitchFamily="34" charset="0"/>
              </a:rPr>
              <a:t>School Office: 01332 792215</a:t>
            </a:r>
          </a:p>
          <a:p>
            <a:pPr algn="ctr" eaLnBrk="1" hangingPunct="1">
              <a:spcBef>
                <a:spcPct val="50000"/>
              </a:spcBef>
              <a:buClrTx/>
              <a:buSzTx/>
              <a:buFontTx/>
              <a:buNone/>
            </a:pPr>
            <a:r>
              <a:rPr lang="en-GB" altLang="en-US">
                <a:solidFill>
                  <a:srgbClr val="000000"/>
                </a:solidFill>
                <a:latin typeface="Twinkl" pitchFamily="50" charset="0"/>
                <a:cs typeface="Arial" panose="020B0604020202020204" pitchFamily="34" charset="0"/>
              </a:rPr>
              <a:t>Email: </a:t>
            </a:r>
            <a:r>
              <a:rPr lang="en-GB" altLang="en-US">
                <a:solidFill>
                  <a:srgbClr val="7030A0"/>
                </a:solidFill>
                <a:latin typeface="Twinkl" pitchFamily="50" charset="0"/>
                <a:cs typeface="Arial" panose="020B0604020202020204" pitchFamily="34" charset="0"/>
                <a:hlinkClick r:id="rId2"/>
              </a:rPr>
              <a:t>enquiries@shardlow.derbyshire.sch.uk</a:t>
            </a:r>
            <a:endParaRPr lang="en-GB" altLang="en-US">
              <a:solidFill>
                <a:srgbClr val="7030A0"/>
              </a:solidFill>
              <a:latin typeface="Twinkl" pitchFamily="50" charset="0"/>
              <a:cs typeface="Arial" panose="020B0604020202020204" pitchFamily="34" charset="0"/>
            </a:endParaRPr>
          </a:p>
          <a:p>
            <a:pPr algn="ctr" eaLnBrk="1" hangingPunct="1">
              <a:spcBef>
                <a:spcPct val="50000"/>
              </a:spcBef>
              <a:buClrTx/>
              <a:buSzTx/>
              <a:buFontTx/>
              <a:buNone/>
            </a:pPr>
            <a:r>
              <a:rPr lang="en-GB" altLang="en-US">
                <a:solidFill>
                  <a:srgbClr val="000000"/>
                </a:solidFill>
                <a:latin typeface="Twinkl" pitchFamily="50" charset="0"/>
                <a:cs typeface="Arial" panose="020B0604020202020204" pitchFamily="34" charset="0"/>
              </a:rPr>
              <a:t>SENDCO: </a:t>
            </a:r>
            <a:r>
              <a:rPr lang="en-GB" altLang="en-US">
                <a:solidFill>
                  <a:srgbClr val="7030A0"/>
                </a:solidFill>
                <a:latin typeface="Twinkl" pitchFamily="50" charset="0"/>
                <a:cs typeface="Arial" panose="020B0604020202020204" pitchFamily="34" charset="0"/>
                <a:hlinkClick r:id="rId3"/>
              </a:rPr>
              <a:t>hberry@shardlow.derbyshire.sch.uk</a:t>
            </a:r>
            <a:endParaRPr lang="en-GB" altLang="en-US">
              <a:solidFill>
                <a:srgbClr val="7030A0"/>
              </a:solidFill>
              <a:latin typeface="Twinkl" pitchFamily="50" charset="0"/>
              <a:cs typeface="Arial" panose="020B0604020202020204" pitchFamily="34" charset="0"/>
            </a:endParaRPr>
          </a:p>
          <a:p>
            <a:pPr algn="ctr" eaLnBrk="1" hangingPunct="1">
              <a:spcBef>
                <a:spcPct val="50000"/>
              </a:spcBef>
              <a:buClrTx/>
              <a:buSzTx/>
              <a:buFontTx/>
              <a:buNone/>
            </a:pPr>
            <a:r>
              <a:rPr lang="en-GB" altLang="en-US">
                <a:solidFill>
                  <a:srgbClr val="000000"/>
                </a:solidFill>
                <a:latin typeface="Twinkl" pitchFamily="50" charset="0"/>
                <a:cs typeface="Arial" panose="020B0604020202020204" pitchFamily="34" charset="0"/>
              </a:rPr>
              <a:t>Head teacher: </a:t>
            </a:r>
            <a:r>
              <a:rPr lang="en-GB" altLang="en-US">
                <a:solidFill>
                  <a:srgbClr val="7030A0"/>
                </a:solidFill>
                <a:latin typeface="Twinkl" pitchFamily="50" charset="0"/>
                <a:cs typeface="Arial" panose="020B0604020202020204" pitchFamily="34" charset="0"/>
                <a:hlinkClick r:id="rId4"/>
              </a:rPr>
              <a:t>headteacher@shardlow.derbyshire.sch.uk</a:t>
            </a:r>
            <a:endParaRPr lang="en-GB" altLang="en-US">
              <a:solidFill>
                <a:srgbClr val="7030A0"/>
              </a:solidFill>
              <a:latin typeface="Twinkl" pitchFamily="50" charset="0"/>
              <a:cs typeface="Arial" panose="020B0604020202020204" pitchFamily="34" charset="0"/>
            </a:endParaRPr>
          </a:p>
          <a:p>
            <a:pPr algn="ctr" eaLnBrk="1" hangingPunct="1">
              <a:spcBef>
                <a:spcPct val="50000"/>
              </a:spcBef>
              <a:buClrTx/>
              <a:buSzTx/>
              <a:buFontTx/>
              <a:buNone/>
            </a:pPr>
            <a:r>
              <a:rPr lang="en-GB" altLang="en-US">
                <a:solidFill>
                  <a:srgbClr val="000000"/>
                </a:solidFill>
                <a:latin typeface="Twinkl" pitchFamily="50" charset="0"/>
                <a:cs typeface="Arial" panose="020B0604020202020204" pitchFamily="34" charset="0"/>
              </a:rPr>
              <a:t>Family Liaison Officer (FLO): </a:t>
            </a:r>
            <a:r>
              <a:rPr lang="en-GB" altLang="en-US">
                <a:solidFill>
                  <a:srgbClr val="7030A0"/>
                </a:solidFill>
                <a:latin typeface="Twinkl" pitchFamily="50" charset="0"/>
                <a:cs typeface="Arial" panose="020B0604020202020204" pitchFamily="34" charset="0"/>
                <a:hlinkClick r:id="rId5"/>
              </a:rPr>
              <a:t>ckudryk@oneacademytrust.co.uk</a:t>
            </a:r>
            <a:endParaRPr lang="en-GB" altLang="en-US">
              <a:solidFill>
                <a:srgbClr val="7030A0"/>
              </a:solidFill>
              <a:latin typeface="Twinkl" pitchFamily="50" charset="0"/>
              <a:cs typeface="Arial" panose="020B0604020202020204" pitchFamily="34" charset="0"/>
            </a:endParaRPr>
          </a:p>
          <a:p>
            <a:pPr algn="ctr" eaLnBrk="1" hangingPunct="1">
              <a:spcBef>
                <a:spcPct val="50000"/>
              </a:spcBef>
              <a:buClrTx/>
              <a:buSzTx/>
              <a:buFontTx/>
              <a:buNone/>
            </a:pPr>
            <a:endParaRPr lang="en-GB" altLang="en-US">
              <a:solidFill>
                <a:srgbClr val="000000"/>
              </a:solidFill>
              <a:latin typeface="Twinkl" pitchFamily="50" charset="0"/>
              <a:cs typeface="Arial" panose="020B0604020202020204" pitchFamily="34" charset="0"/>
            </a:endParaRPr>
          </a:p>
          <a:p>
            <a:pPr algn="ctr" eaLnBrk="1" hangingPunct="1">
              <a:spcBef>
                <a:spcPct val="50000"/>
              </a:spcBef>
              <a:buClrTx/>
              <a:buSzTx/>
              <a:buFontTx/>
              <a:buNone/>
            </a:pPr>
            <a:endParaRPr lang="en-GB" altLang="en-US">
              <a:solidFill>
                <a:srgbClr val="000000"/>
              </a:solidFill>
              <a:latin typeface="Arial Narrow" panose="020B06060202020A0204" pitchFamily="34" charset="0"/>
              <a:cs typeface="Arial" panose="020B0604020202020204" pitchFamily="34" charset="0"/>
            </a:endParaRPr>
          </a:p>
        </p:txBody>
      </p:sp>
      <p:sp>
        <p:nvSpPr>
          <p:cNvPr id="37893" name="Left Arrow 13">
            <a:hlinkClick r:id="rId6" action="ppaction://hlinksldjump"/>
            <a:extLst>
              <a:ext uri="{FF2B5EF4-FFF2-40B4-BE49-F238E27FC236}">
                <a16:creationId xmlns:a16="http://schemas.microsoft.com/office/drawing/2014/main" id="{3812CD0C-814A-2C0F-2750-1CE96A595723}"/>
              </a:ext>
            </a:extLst>
          </p:cNvPr>
          <p:cNvSpPr>
            <a:spLocks noChangeArrowheads="1"/>
          </p:cNvSpPr>
          <p:nvPr/>
        </p:nvSpPr>
        <p:spPr bwMode="auto">
          <a:xfrm>
            <a:off x="250825" y="5516563"/>
            <a:ext cx="576263"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Group 2">
            <a:extLst>
              <a:ext uri="{FF2B5EF4-FFF2-40B4-BE49-F238E27FC236}">
                <a16:creationId xmlns:a16="http://schemas.microsoft.com/office/drawing/2014/main" id="{BDA84C8C-D8B8-5B23-0DD5-929F835D7509}"/>
              </a:ext>
            </a:extLst>
          </p:cNvPr>
          <p:cNvGrpSpPr>
            <a:grpSpLocks/>
          </p:cNvGrpSpPr>
          <p:nvPr/>
        </p:nvGrpSpPr>
        <p:grpSpPr bwMode="auto">
          <a:xfrm>
            <a:off x="6300788" y="188913"/>
            <a:ext cx="2592387" cy="2087562"/>
            <a:chOff x="105552156" y="107794276"/>
            <a:chExt cx="7427700" cy="4524145"/>
          </a:xfrm>
        </p:grpSpPr>
        <p:pic>
          <p:nvPicPr>
            <p:cNvPr id="38919" name="Picture 3" descr="Kids Holding a Welcome Sign">
              <a:extLst>
                <a:ext uri="{FF2B5EF4-FFF2-40B4-BE49-F238E27FC236}">
                  <a16:creationId xmlns:a16="http://schemas.microsoft.com/office/drawing/2014/main" id="{31FE4039-1034-B33F-0EE5-A19074F3CBA2}"/>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52150" y="107794280"/>
              <a:ext cx="7427700" cy="45241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20" name="Rectangle 4">
              <a:extLst>
                <a:ext uri="{FF2B5EF4-FFF2-40B4-BE49-F238E27FC236}">
                  <a16:creationId xmlns:a16="http://schemas.microsoft.com/office/drawing/2014/main" id="{73A645FF-7534-A116-8292-5F1291639635}"/>
                </a:ext>
              </a:extLst>
            </p:cNvPr>
            <p:cNvSpPr>
              <a:spLocks noChangeArrowheads="1"/>
            </p:cNvSpPr>
            <p:nvPr/>
          </p:nvSpPr>
          <p:spPr bwMode="auto">
            <a:xfrm>
              <a:off x="107136150" y="110291775"/>
              <a:ext cx="4752000" cy="1296000"/>
            </a:xfrm>
            <a:prstGeom prst="rect">
              <a:avLst/>
            </a:prstGeom>
            <a:solidFill>
              <a:srgbClr val="FFFFFF"/>
            </a:solidFill>
            <a:ln w="9525" algn="in">
              <a:solidFill>
                <a:srgbClr val="FFFFFF"/>
              </a:solidFill>
              <a:miter lim="800000"/>
              <a:headEnd/>
              <a:tailEnd/>
            </a:ln>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sp>
          <p:nvSpPr>
            <p:cNvPr id="38921" name="Rectangle 5">
              <a:extLst>
                <a:ext uri="{FF2B5EF4-FFF2-40B4-BE49-F238E27FC236}">
                  <a16:creationId xmlns:a16="http://schemas.microsoft.com/office/drawing/2014/main" id="{5775F438-791E-362C-D531-611F482BEE6F}"/>
                </a:ext>
              </a:extLst>
            </p:cNvPr>
            <p:cNvSpPr>
              <a:spLocks noChangeArrowheads="1"/>
            </p:cNvSpPr>
            <p:nvPr/>
          </p:nvSpPr>
          <p:spPr bwMode="auto">
            <a:xfrm>
              <a:off x="107136150" y="110219775"/>
              <a:ext cx="4752000" cy="1440000"/>
            </a:xfrm>
            <a:prstGeom prst="rect">
              <a:avLst/>
            </a:prstGeom>
            <a:noFill/>
            <a:ln w="9525" algn="in">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libri" panose="020F0502020204030204" pitchFamily="34" charset="0"/>
                <a:cs typeface="Arial" panose="020B0604020202020204" pitchFamily="34" charset="0"/>
              </a:endParaRPr>
            </a:p>
          </p:txBody>
        </p:sp>
      </p:grpSp>
      <p:sp>
        <p:nvSpPr>
          <p:cNvPr id="38915" name="TextBox 27">
            <a:extLst>
              <a:ext uri="{FF2B5EF4-FFF2-40B4-BE49-F238E27FC236}">
                <a16:creationId xmlns:a16="http://schemas.microsoft.com/office/drawing/2014/main" id="{47348E21-2981-078F-414D-42A53E8AF241}"/>
              </a:ext>
            </a:extLst>
          </p:cNvPr>
          <p:cNvSpPr>
            <a:spLocks noChangeArrowheads="1"/>
          </p:cNvSpPr>
          <p:nvPr/>
        </p:nvSpPr>
        <p:spPr bwMode="auto">
          <a:xfrm>
            <a:off x="611188" y="2487613"/>
            <a:ext cx="7416800" cy="1878012"/>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2000">
                <a:solidFill>
                  <a:srgbClr val="000000"/>
                </a:solidFill>
                <a:latin typeface="Twinkl" pitchFamily="50" charset="0"/>
                <a:cs typeface="Arial" panose="020B0604020202020204" pitchFamily="34" charset="0"/>
              </a:rPr>
              <a:t>If you are concerned about your child, your first point of contact should always be your child’s class teacher.  Within school, the class teacher knows your child the best.  The class teacher will then liaise with the SENDCO if they feel that additional support would be of benefit.</a:t>
            </a:r>
          </a:p>
        </p:txBody>
      </p:sp>
      <p:sp>
        <p:nvSpPr>
          <p:cNvPr id="38916" name="Rectangle 12">
            <a:extLst>
              <a:ext uri="{FF2B5EF4-FFF2-40B4-BE49-F238E27FC236}">
                <a16:creationId xmlns:a16="http://schemas.microsoft.com/office/drawing/2014/main" id="{8A4BA136-018D-E052-5D2B-04773D51885A}"/>
              </a:ext>
            </a:extLst>
          </p:cNvPr>
          <p:cNvSpPr>
            <a:spLocks noChangeArrowheads="1"/>
          </p:cNvSpPr>
          <p:nvPr/>
        </p:nvSpPr>
        <p:spPr bwMode="auto">
          <a:xfrm>
            <a:off x="2627313" y="260350"/>
            <a:ext cx="3457575" cy="915988"/>
          </a:xfrm>
          <a:prstGeom prst="rect">
            <a:avLst/>
          </a:prstGeom>
          <a:solidFill>
            <a:srgbClr val="00B0F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rgbClr val="000000"/>
                </a:solidFill>
                <a:latin typeface="Twinkl" pitchFamily="50" charset="0"/>
                <a:cs typeface="Arial" panose="020B0604020202020204" pitchFamily="34" charset="0"/>
              </a:rPr>
              <a:t>Who should I contact if I am concerned about my child’s progress?</a:t>
            </a:r>
          </a:p>
        </p:txBody>
      </p:sp>
      <p:sp>
        <p:nvSpPr>
          <p:cNvPr id="38917" name="Text Box 6">
            <a:extLst>
              <a:ext uri="{FF2B5EF4-FFF2-40B4-BE49-F238E27FC236}">
                <a16:creationId xmlns:a16="http://schemas.microsoft.com/office/drawing/2014/main" id="{ED86C8DC-7517-3BAA-F462-787AD3CA5BBB}"/>
              </a:ext>
            </a:extLst>
          </p:cNvPr>
          <p:cNvSpPr>
            <a:spLocks noChangeArrowheads="1"/>
          </p:cNvSpPr>
          <p:nvPr/>
        </p:nvSpPr>
        <p:spPr bwMode="auto">
          <a:xfrm>
            <a:off x="7019925" y="1268413"/>
            <a:ext cx="1512888" cy="744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200">
                <a:solidFill>
                  <a:srgbClr val="000000"/>
                </a:solidFill>
                <a:latin typeface="Twinkl" pitchFamily="50" charset="0"/>
                <a:cs typeface="Arial" panose="020B0604020202020204" pitchFamily="34" charset="0"/>
              </a:rPr>
              <a:t>SEND PROVISION AT SHARDLOW</a:t>
            </a:r>
          </a:p>
          <a:p>
            <a:pPr algn="ctr" eaLnBrk="1" hangingPunct="1">
              <a:spcBef>
                <a:spcPct val="0"/>
              </a:spcBef>
              <a:buClrTx/>
              <a:buSzTx/>
              <a:buFontTx/>
              <a:buNone/>
            </a:pPr>
            <a:r>
              <a:rPr lang="en-GB" altLang="en-US" sz="1200">
                <a:solidFill>
                  <a:srgbClr val="000000"/>
                </a:solidFill>
                <a:latin typeface="Twinkl" pitchFamily="50" charset="0"/>
                <a:cs typeface="Arial" panose="020B0604020202020204" pitchFamily="34" charset="0"/>
              </a:rPr>
              <a:t>PRIMARY SCHOOL</a:t>
            </a:r>
          </a:p>
          <a:p>
            <a:pPr algn="ctr" eaLnBrk="1" hangingPunct="1">
              <a:spcBef>
                <a:spcPct val="0"/>
              </a:spcBef>
              <a:buClrTx/>
              <a:buSzTx/>
              <a:buFontTx/>
              <a:buNone/>
            </a:pPr>
            <a:endParaRPr lang="en-US" altLang="en-US" sz="1200">
              <a:solidFill>
                <a:schemeClr val="tx1"/>
              </a:solidFill>
              <a:latin typeface="Arial" panose="020B0604020202020204" pitchFamily="34" charset="0"/>
              <a:cs typeface="Arial" panose="020B0604020202020204" pitchFamily="34" charset="0"/>
            </a:endParaRPr>
          </a:p>
        </p:txBody>
      </p:sp>
      <p:sp>
        <p:nvSpPr>
          <p:cNvPr id="38918" name="Left Arrow 12">
            <a:hlinkClick r:id="rId3" action="ppaction://hlinksldjump"/>
            <a:extLst>
              <a:ext uri="{FF2B5EF4-FFF2-40B4-BE49-F238E27FC236}">
                <a16:creationId xmlns:a16="http://schemas.microsoft.com/office/drawing/2014/main" id="{A11A95E7-B47D-AA53-878B-2DD671A68A45}"/>
              </a:ext>
            </a:extLst>
          </p:cNvPr>
          <p:cNvSpPr>
            <a:spLocks noChangeArrowheads="1"/>
          </p:cNvSpPr>
          <p:nvPr/>
        </p:nvSpPr>
        <p:spPr bwMode="auto">
          <a:xfrm>
            <a:off x="323850" y="6021388"/>
            <a:ext cx="576263" cy="360362"/>
          </a:xfrm>
          <a:prstGeom prst="leftArrow">
            <a:avLst>
              <a:gd name="adj1" fmla="val 50000"/>
              <a:gd name="adj2" fmla="val 50002"/>
            </a:avLst>
          </a:prstGeom>
          <a:solidFill>
            <a:srgbClr val="33CCCC"/>
          </a:solidFill>
          <a:ln w="25400" algn="ctr">
            <a:solidFill>
              <a:srgbClr val="33CCCC"/>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GB" altLang="en-US">
              <a:solidFill>
                <a:srgbClr val="008000"/>
              </a:solidFill>
              <a:latin typeface="Calibri" panose="020F0502020204030204" pitchFamily="34" charset="0"/>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7.08.21"/>
  <p:tag name="AS_TITLE" val="Aspose.Slides for .NET 2.0"/>
  <p:tag name="AS_VERSION" val="17.8"/>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BCFEE2671506240B61614E1B283C480" ma:contentTypeVersion="11" ma:contentTypeDescription="Create a new document." ma:contentTypeScope="" ma:versionID="60897a8ce562da870843cef403451bd1">
  <xsd:schema xmlns:xsd="http://www.w3.org/2001/XMLSchema" xmlns:xs="http://www.w3.org/2001/XMLSchema" xmlns:p="http://schemas.microsoft.com/office/2006/metadata/properties" xmlns:ns2="4946e220-0db9-4743-84e8-bdb50f002d65" xmlns:ns3="bc99f935-b3d9-4d5a-984a-7276981d498d" targetNamespace="http://schemas.microsoft.com/office/2006/metadata/properties" ma:root="true" ma:fieldsID="13526493e268e2ca8018e0362066413c" ns2:_="" ns3:_="">
    <xsd:import namespace="4946e220-0db9-4743-84e8-bdb50f002d65"/>
    <xsd:import namespace="bc99f935-b3d9-4d5a-984a-7276981d498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46e220-0db9-4743-84e8-bdb50f002d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64482e6b-7eca-4398-9114-c985dc58ef36"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c99f935-b3d9-4d5a-984a-7276981d498d"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102a6dd6-6512-49df-aa86-d0e0d0e265b3}" ma:internalName="TaxCatchAll" ma:showField="CatchAllData" ma:web="bc99f935-b3d9-4d5a-984a-7276981d498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fc27feb0-2b2a-42e2-8bb4-68cf23080928" xsi:nil="true"/>
  </documentManagement>
</p:properties>
</file>

<file path=customXml/itemProps1.xml><?xml version="1.0" encoding="utf-8"?>
<ds:datastoreItem xmlns:ds="http://schemas.openxmlformats.org/officeDocument/2006/customXml" ds:itemID="{4053CB17-10D6-4C5C-BA21-2BBEDB3CEA22}">
  <ds:schemaRefs>
    <ds:schemaRef ds:uri="http://schemas.microsoft.com/sharepoint/v3/contenttype/forms"/>
  </ds:schemaRefs>
</ds:datastoreItem>
</file>

<file path=customXml/itemProps2.xml><?xml version="1.0" encoding="utf-8"?>
<ds:datastoreItem xmlns:ds="http://schemas.openxmlformats.org/officeDocument/2006/customXml" ds:itemID="{39D2C8F1-D48E-409C-8F71-35D6A14FBE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46e220-0db9-4743-84e8-bdb50f002d65"/>
    <ds:schemaRef ds:uri="bc99f935-b3d9-4d5a-984a-7276981d49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578C419-5B93-475D-AB96-FE7910752106}">
  <ds:schemaRefs>
    <ds:schemaRef ds:uri="http://schemas.microsoft.com/office/2006/metadata/properties"/>
    <ds:schemaRef ds:uri="http://schemas.microsoft.com/office/infopath/2007/PartnerControls"/>
    <ds:schemaRef ds:uri="fc27feb0-2b2a-42e2-8bb4-68cf23080928"/>
  </ds:schemaRefs>
</ds:datastoreItem>
</file>

<file path=docProps/app.xml><?xml version="1.0" encoding="utf-8"?>
<Properties xmlns="http://schemas.openxmlformats.org/officeDocument/2006/extended-properties" xmlns:vt="http://schemas.openxmlformats.org/officeDocument/2006/docPropsVTypes">
  <Template>TM02900688[[fn=Facet]]</Template>
  <TotalTime>4430</TotalTime>
  <Words>3719</Words>
  <Application>Microsoft Office PowerPoint</Application>
  <PresentationFormat>On-screen Show (4:3)</PresentationFormat>
  <Paragraphs>244</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Sarah Houseman</dc:creator>
  <cp:lastModifiedBy>Helen Berry</cp:lastModifiedBy>
  <cp:revision>226</cp:revision>
  <cp:lastPrinted>2017-02-08T10:30:29Z</cp:lastPrinted>
  <dcterms:created xsi:type="dcterms:W3CDTF">2014-06-16T20:33:41Z</dcterms:created>
  <dcterms:modified xsi:type="dcterms:W3CDTF">2026-09-21T08:17:19Z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0x010100E6985A6327F92B43AE730E9212F4757E</vt:lpwstr>
  </property>
  <property fmtid="{D5CDD505-2E9C-101B-9397-08002B2CF9AE}" pid="3" name="_activity">
    <vt:lpwstr/>
  </property>
</Properties>
</file>